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1" r:id="rId3"/>
    <p:sldId id="259" r:id="rId4"/>
    <p:sldId id="283" r:id="rId5"/>
    <p:sldId id="263" r:id="rId6"/>
    <p:sldId id="264" r:id="rId7"/>
    <p:sldId id="266" r:id="rId8"/>
    <p:sldId id="267" r:id="rId9"/>
    <p:sldId id="284" r:id="rId10"/>
    <p:sldId id="281" r:id="rId11"/>
    <p:sldId id="274" r:id="rId12"/>
    <p:sldId id="270" r:id="rId13"/>
    <p:sldId id="280" r:id="rId14"/>
    <p:sldId id="278" r:id="rId15"/>
    <p:sldId id="272" r:id="rId16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073"/>
    <p:restoredTop sz="83622" autoAdjust="0"/>
  </p:normalViewPr>
  <p:slideViewPr>
    <p:cSldViewPr>
      <p:cViewPr>
        <p:scale>
          <a:sx n="70" d="100"/>
          <a:sy n="70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3" y="0"/>
            <a:ext cx="3077739" cy="47105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68103-61B4-4CE9-806F-F8F9D1ED810D}" type="datetimeFigureOut">
              <a:rPr lang="en-AU" smtClean="0"/>
              <a:t>28/05/2019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3"/>
            <a:ext cx="3077739" cy="4710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3" y="8917423"/>
            <a:ext cx="3077739" cy="4710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095338-9296-4CC6-BAF5-FAF691596E54}" type="slidenum">
              <a:rPr lang="en-AU" smtClean="0"/>
              <a:t>‹N°›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2765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4694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3D5F6-E006-4F11-AEEF-45AAC42C3260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704850"/>
            <a:ext cx="4692650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1"/>
            <a:ext cx="3077739" cy="46942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8917421"/>
            <a:ext cx="3077739" cy="46942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9F2F9-1389-4DF3-8A3F-622FC81DCCF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93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9F2F9-1389-4DF3-8A3F-622FC81DCC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370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704850"/>
            <a:ext cx="4692650" cy="3519488"/>
          </a:xfrm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FR" dirty="0" smtClean="0"/>
              <a:t>Avons-nous cueilli les fruits des branches basses? To </a:t>
            </a:r>
            <a:r>
              <a:rPr lang="fr-FR" dirty="0" err="1" smtClean="0"/>
              <a:t>explain</a:t>
            </a:r>
            <a:r>
              <a:rPr lang="fr-FR" dirty="0" smtClean="0"/>
              <a:t> not a french expression.</a:t>
            </a:r>
            <a:br>
              <a:rPr lang="fr-FR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20821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Changer the default a non-participation. I did not understand.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9F2F9-1389-4DF3-8A3F-622FC81DCCF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1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9F2F9-1389-4DF3-8A3F-622FC81DCCF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851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  <a:p>
            <a:pPr defTabSz="942289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en-US" dirty="0">
                <a:latin typeface="Times New Roman" pitchFamily="18" charset="0"/>
              </a:rPr>
              <a:t>There are several native nicotine containing plants in Australia. </a:t>
            </a:r>
            <a:r>
              <a:rPr lang="en-US" dirty="0" err="1">
                <a:latin typeface="Times New Roman" pitchFamily="18" charset="0"/>
              </a:rPr>
              <a:t>Pituri</a:t>
            </a:r>
            <a:r>
              <a:rPr lang="en-US" dirty="0">
                <a:latin typeface="Times New Roman" pitchFamily="18" charset="0"/>
              </a:rPr>
              <a:t> for example was used ceremonially for millennia before European arrival in Australia.  These plants have never been commercially exploited.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E7219-61E4-4C91-BF09-B98A8B209410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FFAF-1A09-47BE-9514-4C94BD4986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708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E7219-61E4-4C91-BF09-B98A8B209410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FFAF-1A09-47BE-9514-4C94BD4986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964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E7219-61E4-4C91-BF09-B98A8B209410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FFAF-1A09-47BE-9514-4C94BD4986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02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SLIDE TITLE, FONT IN ARIAL 24PT  [1 line only]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773238"/>
            <a:ext cx="8662989" cy="4679949"/>
          </a:xfrm>
        </p:spPr>
        <p:txBody>
          <a:bodyPr/>
          <a:lstStyle>
            <a:lvl1pPr>
              <a:spcBef>
                <a:spcPts val="500"/>
              </a:spcBef>
              <a:spcAft>
                <a:spcPts val="500"/>
              </a:spcAft>
              <a:defRPr/>
            </a:lvl1pPr>
            <a:lvl2pPr>
              <a:spcBef>
                <a:spcPts val="500"/>
              </a:spcBef>
              <a:spcAft>
                <a:spcPts val="500"/>
              </a:spcAft>
              <a:defRPr/>
            </a:lvl2pPr>
            <a:lvl3pPr>
              <a:spcBef>
                <a:spcPts val="500"/>
              </a:spcBef>
              <a:spcAft>
                <a:spcPts val="500"/>
              </a:spcAft>
              <a:defRPr/>
            </a:lvl3pPr>
            <a:lvl4pPr>
              <a:spcBef>
                <a:spcPts val="500"/>
              </a:spcBef>
              <a:spcAft>
                <a:spcPts val="500"/>
              </a:spcAft>
              <a:defRPr/>
            </a:lvl4pPr>
            <a:lvl5pPr>
              <a:spcBef>
                <a:spcPts val="500"/>
              </a:spcBef>
              <a:spcAft>
                <a:spcPts val="500"/>
              </a:spcAft>
              <a:defRPr/>
            </a:lvl5pPr>
            <a:lvl6pPr marL="1074738" indent="-174625">
              <a:buClr>
                <a:schemeClr val="accent1"/>
              </a:buClr>
              <a:defRPr sz="1600" baseline="0"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AU" dirty="0" smtClean="0"/>
              <a:t>Sixth level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0718A-1B3D-42D2-9A2B-FB6CFA4B4E8D}" type="slidenum">
              <a:rPr lang="en-AU" smtClean="0"/>
              <a:pPr/>
              <a:t>‹N°›</a:t>
            </a:fld>
            <a:endParaRPr lang="en-AU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1268413"/>
            <a:ext cx="8662988" cy="485791"/>
          </a:xfrm>
        </p:spPr>
        <p:txBody>
          <a:bodyPr tIns="0" rIns="0" bIns="0" anchor="ctr">
            <a:norm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SUB HEADING [1 line only]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50041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SLIDE TITLE, FONT IN ARIAL 24PT  [1 line only]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773238"/>
            <a:ext cx="8662989" cy="4679949"/>
          </a:xfrm>
        </p:spPr>
        <p:txBody>
          <a:bodyPr/>
          <a:lstStyle>
            <a:lvl1pPr>
              <a:spcBef>
                <a:spcPts val="500"/>
              </a:spcBef>
              <a:spcAft>
                <a:spcPts val="500"/>
              </a:spcAft>
              <a:defRPr/>
            </a:lvl1pPr>
            <a:lvl2pPr>
              <a:spcBef>
                <a:spcPts val="500"/>
              </a:spcBef>
              <a:spcAft>
                <a:spcPts val="500"/>
              </a:spcAft>
              <a:defRPr/>
            </a:lvl2pPr>
            <a:lvl3pPr>
              <a:spcBef>
                <a:spcPts val="500"/>
              </a:spcBef>
              <a:spcAft>
                <a:spcPts val="500"/>
              </a:spcAft>
              <a:defRPr/>
            </a:lvl3pPr>
            <a:lvl4pPr>
              <a:spcBef>
                <a:spcPts val="500"/>
              </a:spcBef>
              <a:spcAft>
                <a:spcPts val="500"/>
              </a:spcAft>
              <a:defRPr/>
            </a:lvl4pPr>
            <a:lvl5pPr>
              <a:spcBef>
                <a:spcPts val="500"/>
              </a:spcBef>
              <a:spcAft>
                <a:spcPts val="500"/>
              </a:spcAft>
              <a:defRPr/>
            </a:lvl5pPr>
            <a:lvl6pPr marL="1074738" indent="-174625">
              <a:buClr>
                <a:schemeClr val="accent1"/>
              </a:buClr>
              <a:defRPr sz="1600" baseline="0"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AU" dirty="0" smtClean="0"/>
              <a:t>Sixth level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0718A-1B3D-42D2-9A2B-FB6CFA4B4E8D}" type="slidenum">
              <a:rPr lang="en-AU" smtClean="0"/>
              <a:pPr/>
              <a:t>‹N°›</a:t>
            </a:fld>
            <a:endParaRPr lang="en-AU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1268413"/>
            <a:ext cx="8662988" cy="485791"/>
          </a:xfrm>
        </p:spPr>
        <p:txBody>
          <a:bodyPr tIns="0" rIns="0" bIns="0" anchor="ctr">
            <a:norm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SUB HEADING [1 line only]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62787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SLIDE TITLE, FONT IN ARIAL 24PT  [1 line only]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773238"/>
            <a:ext cx="8662989" cy="4679949"/>
          </a:xfrm>
        </p:spPr>
        <p:txBody>
          <a:bodyPr/>
          <a:lstStyle>
            <a:lvl1pPr>
              <a:spcBef>
                <a:spcPts val="500"/>
              </a:spcBef>
              <a:spcAft>
                <a:spcPts val="500"/>
              </a:spcAft>
              <a:defRPr/>
            </a:lvl1pPr>
            <a:lvl2pPr>
              <a:spcBef>
                <a:spcPts val="500"/>
              </a:spcBef>
              <a:spcAft>
                <a:spcPts val="500"/>
              </a:spcAft>
              <a:defRPr/>
            </a:lvl2pPr>
            <a:lvl3pPr>
              <a:spcBef>
                <a:spcPts val="500"/>
              </a:spcBef>
              <a:spcAft>
                <a:spcPts val="500"/>
              </a:spcAft>
              <a:defRPr/>
            </a:lvl3pPr>
            <a:lvl4pPr>
              <a:spcBef>
                <a:spcPts val="500"/>
              </a:spcBef>
              <a:spcAft>
                <a:spcPts val="500"/>
              </a:spcAft>
              <a:defRPr/>
            </a:lvl4pPr>
            <a:lvl5pPr>
              <a:spcBef>
                <a:spcPts val="500"/>
              </a:spcBef>
              <a:spcAft>
                <a:spcPts val="500"/>
              </a:spcAft>
              <a:defRPr/>
            </a:lvl5pPr>
            <a:lvl6pPr marL="1074738" indent="-174625">
              <a:buClr>
                <a:schemeClr val="accent1"/>
              </a:buClr>
              <a:defRPr sz="1600" baseline="0"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AU" dirty="0" smtClean="0"/>
              <a:t>Sixth level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0718A-1B3D-42D2-9A2B-FB6CFA4B4E8D}" type="slidenum">
              <a:rPr lang="en-AU" smtClean="0"/>
              <a:pPr/>
              <a:t>‹N°›</a:t>
            </a:fld>
            <a:endParaRPr lang="en-AU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1268413"/>
            <a:ext cx="8662988" cy="485791"/>
          </a:xfrm>
        </p:spPr>
        <p:txBody>
          <a:bodyPr tIns="0" rIns="0" bIns="0" anchor="ctr">
            <a:norm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SUB HEADING [1 line only]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41169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E7219-61E4-4C91-BF09-B98A8B209410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FFAF-1A09-47BE-9514-4C94BD4986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99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E7219-61E4-4C91-BF09-B98A8B209410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FFAF-1A09-47BE-9514-4C94BD4986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983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E7219-61E4-4C91-BF09-B98A8B209410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FFAF-1A09-47BE-9514-4C94BD4986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448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E7219-61E4-4C91-BF09-B98A8B209410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FFAF-1A09-47BE-9514-4C94BD4986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66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E7219-61E4-4C91-BF09-B98A8B209410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FFAF-1A09-47BE-9514-4C94BD4986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877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E7219-61E4-4C91-BF09-B98A8B209410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FFAF-1A09-47BE-9514-4C94BD4986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25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E7219-61E4-4C91-BF09-B98A8B209410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FFAF-1A09-47BE-9514-4C94BD4986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33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E7219-61E4-4C91-BF09-B98A8B209410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FFAF-1A09-47BE-9514-4C94BD4986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16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E7219-61E4-4C91-BF09-B98A8B209410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0FFAF-1A09-47BE-9514-4C94BD4986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Expérience</a:t>
            </a:r>
            <a:r>
              <a:rPr lang="en-US" dirty="0" smtClean="0"/>
              <a:t> </a:t>
            </a:r>
            <a:r>
              <a:rPr lang="en-US" dirty="0" err="1" smtClean="0"/>
              <a:t>Australienne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80000"/>
              </a:lnSpc>
            </a:pPr>
            <a:r>
              <a:rPr lang="en-US" dirty="0" smtClean="0">
                <a:ea typeface="ＭＳ Ｐゴシック"/>
                <a:cs typeface="ＭＳ Ｐゴシック"/>
              </a:rPr>
              <a:t>Associate Professor 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ea typeface="ＭＳ Ｐゴシック"/>
                <a:cs typeface="ＭＳ Ｐゴシック"/>
              </a:rPr>
              <a:t>University of Sydney and Notre Dame University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ea typeface="ＭＳ Ｐゴシック"/>
                <a:cs typeface="ＭＳ Ｐゴシック"/>
              </a:rPr>
              <a:t>Director: Smokers’ Clinics, SLAHD.</a:t>
            </a:r>
          </a:p>
          <a:p>
            <a:pPr>
              <a:lnSpc>
                <a:spcPct val="80000"/>
              </a:lnSpc>
            </a:pPr>
            <a:endParaRPr lang="en-US" dirty="0" smtClean="0">
              <a:ea typeface="ＭＳ Ｐゴシック"/>
              <a:cs typeface="ＭＳ Ｐゴシック"/>
            </a:endParaRPr>
          </a:p>
          <a:p>
            <a:pPr algn="just">
              <a:lnSpc>
                <a:spcPct val="80000"/>
              </a:lnSpc>
            </a:pPr>
            <a:r>
              <a:rPr lang="en-US" sz="2800" dirty="0" smtClean="0">
                <a:ea typeface="ＭＳ Ｐゴシック"/>
                <a:cs typeface="ＭＳ Ｐゴシック"/>
              </a:rPr>
              <a:t>Founding Editor in Chief: The Journal of Smoking Cessation</a:t>
            </a:r>
            <a:r>
              <a:rPr lang="en-US" dirty="0" smtClean="0">
                <a:ea typeface="ＭＳ Ｐゴシック"/>
                <a:cs typeface="ＭＳ Ｐゴシック"/>
              </a:rPr>
              <a:t> </a:t>
            </a:r>
            <a:r>
              <a:rPr lang="en-US" sz="1200" dirty="0" smtClean="0">
                <a:ea typeface="ＭＳ Ｐゴシック"/>
                <a:cs typeface="ＭＳ Ｐゴシック"/>
              </a:rPr>
              <a:t>(Cambridge University Press)</a:t>
            </a:r>
            <a:endParaRPr lang="en-US" dirty="0" smtClean="0">
              <a:ea typeface="ＭＳ Ｐゴシック"/>
              <a:cs typeface="ＭＳ Ｐゴシック"/>
            </a:endParaRPr>
          </a:p>
          <a:p>
            <a:pPr>
              <a:lnSpc>
                <a:spcPct val="80000"/>
              </a:lnSpc>
            </a:pPr>
            <a:endParaRPr lang="en-US" dirty="0" smtClean="0">
              <a:ea typeface="ＭＳ Ｐゴシック"/>
              <a:cs typeface="ＭＳ Ｐゴシック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ea typeface="ＭＳ Ｐゴシック"/>
                <a:cs typeface="ＭＳ Ｐゴシック"/>
              </a:rPr>
              <a:t>President: AASCP</a:t>
            </a:r>
          </a:p>
          <a:p>
            <a:pPr>
              <a:lnSpc>
                <a:spcPct val="80000"/>
              </a:lnSpc>
            </a:pPr>
            <a:endParaRPr lang="en-US" dirty="0" smtClean="0">
              <a:ea typeface="ＭＳ Ｐゴシック"/>
              <a:cs typeface="ＭＳ Ｐゴシック"/>
            </a:endParaRPr>
          </a:p>
          <a:p>
            <a:pPr>
              <a:lnSpc>
                <a:spcPct val="80000"/>
              </a:lnSpc>
            </a:pPr>
            <a:r>
              <a:rPr lang="en-US" b="1" dirty="0" smtClean="0">
                <a:ea typeface="ＭＳ Ｐゴシック"/>
                <a:cs typeface="ＭＳ Ｐゴシック"/>
              </a:rPr>
              <a:t>Declaration: No Conflicts of Interest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5798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nv12^0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560" y="762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057399" y="400334"/>
            <a:ext cx="3005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Nicotine: </a:t>
            </a:r>
            <a:r>
              <a:rPr lang="en-US" dirty="0" err="1" smtClean="0"/>
              <a:t>Duboisia</a:t>
            </a:r>
            <a:r>
              <a:rPr lang="en-US" dirty="0" smtClean="0"/>
              <a:t> </a:t>
            </a:r>
            <a:r>
              <a:rPr lang="en-US" dirty="0" err="1" smtClean="0"/>
              <a:t>hopwoodii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092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rbit9440\AppData\Local\Temp\IMG_53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403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Prévalence</a:t>
            </a:r>
            <a:r>
              <a:rPr lang="en-AU" dirty="0" smtClean="0"/>
              <a:t> chez les </a:t>
            </a:r>
            <a:r>
              <a:rPr lang="en-AU" dirty="0" err="1" smtClean="0"/>
              <a:t>aborigènes</a:t>
            </a:r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 smtClean="0"/>
              <a:t>Current smoking by Aboriginality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43000"/>
            <a:ext cx="6618287" cy="4466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914400" y="5562600"/>
            <a:ext cx="739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</a:t>
            </a:r>
            <a:r>
              <a:rPr lang="en-US" dirty="0"/>
              <a:t>2014-15, 39% </a:t>
            </a:r>
            <a:r>
              <a:rPr lang="en-US" dirty="0" smtClean="0"/>
              <a:t>des femmes enceintes </a:t>
            </a:r>
            <a:r>
              <a:rPr lang="en-US" dirty="0" err="1" smtClean="0"/>
              <a:t>Aborigènes</a:t>
            </a:r>
            <a:r>
              <a:rPr lang="en-US" dirty="0" smtClean="0"/>
              <a:t> et Torres </a:t>
            </a:r>
            <a:r>
              <a:rPr lang="en-US" dirty="0"/>
              <a:t>Strait Islander </a:t>
            </a:r>
            <a:r>
              <a:rPr lang="en-US" dirty="0" err="1" smtClean="0"/>
              <a:t>fumaient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mâchaient</a:t>
            </a:r>
            <a:r>
              <a:rPr lang="en-US" dirty="0" smtClean="0"/>
              <a:t> du </a:t>
            </a:r>
            <a:r>
              <a:rPr lang="en-US" dirty="0" err="1" smtClean="0"/>
              <a:t>tabac</a:t>
            </a:r>
            <a:r>
              <a:rPr lang="en-US" dirty="0" smtClean="0"/>
              <a:t>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07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</a:t>
            </a:r>
            <a:r>
              <a:rPr lang="en-US" sz="3600" dirty="0" smtClean="0"/>
              <a:t>Closing the Gap” : </a:t>
            </a:r>
            <a:r>
              <a:rPr lang="en-US" sz="3600" dirty="0" err="1" smtClean="0"/>
              <a:t>programme</a:t>
            </a:r>
            <a:r>
              <a:rPr lang="en-US" sz="3600" dirty="0" smtClean="0"/>
              <a:t> de </a:t>
            </a:r>
            <a:r>
              <a:rPr lang="en-US" sz="3600" dirty="0" err="1" smtClean="0"/>
              <a:t>l’Etat</a:t>
            </a:r>
            <a:r>
              <a:rPr lang="en-US" sz="3600" dirty="0" smtClean="0"/>
              <a:t> </a:t>
            </a:r>
            <a:r>
              <a:rPr lang="en-US" sz="3600" dirty="0" err="1" smtClean="0"/>
              <a:t>fédéral</a:t>
            </a:r>
            <a:r>
              <a:rPr lang="en-US" sz="3600" dirty="0" smtClean="0"/>
              <a:t> (</a:t>
            </a:r>
            <a:r>
              <a:rPr lang="en-US" sz="3600" dirty="0" err="1" smtClean="0"/>
              <a:t>Réduire</a:t>
            </a:r>
            <a:r>
              <a:rPr lang="en-US" sz="3600" dirty="0" smtClean="0"/>
              <a:t> les </a:t>
            </a:r>
            <a:r>
              <a:rPr lang="en-US" sz="3600" dirty="0" err="1" smtClean="0"/>
              <a:t>disparités</a:t>
            </a:r>
            <a:r>
              <a:rPr lang="en-US" sz="3600" dirty="0" smtClean="0"/>
              <a:t> </a:t>
            </a:r>
            <a:r>
              <a:rPr lang="en-US" sz="3600" dirty="0" err="1" smtClean="0"/>
              <a:t>sociales</a:t>
            </a:r>
            <a:r>
              <a:rPr lang="en-US" sz="3600" dirty="0" smtClean="0"/>
              <a:t> </a:t>
            </a:r>
            <a:r>
              <a:rPr lang="en-US" sz="3600" dirty="0" err="1" smtClean="0"/>
              <a:t>liés</a:t>
            </a:r>
            <a:r>
              <a:rPr lang="en-US" sz="3600" dirty="0" smtClean="0"/>
              <a:t> au </a:t>
            </a:r>
            <a:r>
              <a:rPr lang="en-US" sz="3600" dirty="0" err="1" smtClean="0"/>
              <a:t>tabagisme</a:t>
            </a:r>
            <a:r>
              <a:rPr lang="en-US" sz="3600" dirty="0" smtClean="0"/>
              <a:t>)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Campagnes</a:t>
            </a:r>
            <a:r>
              <a:rPr lang="en-US" dirty="0" smtClean="0"/>
              <a:t> </a:t>
            </a:r>
            <a:r>
              <a:rPr lang="en-US" dirty="0" err="1" smtClean="0"/>
              <a:t>adaptées</a:t>
            </a:r>
            <a:r>
              <a:rPr lang="en-US" dirty="0" smtClean="0"/>
              <a:t> aux </a:t>
            </a:r>
            <a:r>
              <a:rPr lang="en-US" dirty="0" err="1" smtClean="0"/>
              <a:t>différentes</a:t>
            </a:r>
            <a:r>
              <a:rPr lang="en-US" dirty="0" smtClean="0"/>
              <a:t> cultures </a:t>
            </a:r>
            <a:r>
              <a:rPr lang="en-US" dirty="0" err="1" smtClean="0"/>
              <a:t>aborigènes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groupes</a:t>
            </a:r>
            <a:r>
              <a:rPr lang="en-US" dirty="0" smtClean="0"/>
              <a:t> de parole, </a:t>
            </a:r>
            <a:r>
              <a:rPr lang="en-US" dirty="0" err="1" smtClean="0"/>
              <a:t>possibilité</a:t>
            </a:r>
            <a:r>
              <a:rPr lang="en-US" dirty="0" smtClean="0"/>
              <a:t> de </a:t>
            </a:r>
            <a:r>
              <a:rPr lang="en-US" dirty="0" err="1" smtClean="0"/>
              <a:t>groupes</a:t>
            </a:r>
            <a:r>
              <a:rPr lang="en-US" dirty="0"/>
              <a:t> </a:t>
            </a:r>
            <a:r>
              <a:rPr lang="en-US" dirty="0" err="1" smtClean="0"/>
              <a:t>selon</a:t>
            </a:r>
            <a:r>
              <a:rPr lang="en-US" dirty="0" smtClean="0"/>
              <a:t> le genre)</a:t>
            </a:r>
          </a:p>
          <a:p>
            <a:r>
              <a:rPr lang="en-US" dirty="0" smtClean="0"/>
              <a:t>Education des </a:t>
            </a:r>
            <a:r>
              <a:rPr lang="en-US" dirty="0" err="1" smtClean="0"/>
              <a:t>éducateurs</a:t>
            </a:r>
            <a:r>
              <a:rPr lang="en-US" dirty="0" smtClean="0"/>
              <a:t> de santé </a:t>
            </a:r>
            <a:r>
              <a:rPr lang="en-US" dirty="0" err="1" smtClean="0"/>
              <a:t>indigènes</a:t>
            </a:r>
            <a:endParaRPr lang="en-US" dirty="0" smtClean="0"/>
          </a:p>
          <a:p>
            <a:r>
              <a:rPr lang="en-US" dirty="0" smtClean="0"/>
              <a:t>Education continue par webinar : </a:t>
            </a:r>
            <a:r>
              <a:rPr lang="en-US" dirty="0" err="1" smtClean="0"/>
              <a:t>conférences</a:t>
            </a:r>
            <a:r>
              <a:rPr lang="en-US" dirty="0" smtClean="0"/>
              <a:t> </a:t>
            </a:r>
            <a:r>
              <a:rPr lang="en-US" dirty="0" err="1" smtClean="0"/>
              <a:t>enregistrées</a:t>
            </a:r>
            <a:r>
              <a:rPr lang="en-US" dirty="0" smtClean="0"/>
              <a:t> sur un site</a:t>
            </a:r>
          </a:p>
          <a:p>
            <a:r>
              <a:rPr lang="en-US" dirty="0" smtClean="0"/>
              <a:t>Consultation par </a:t>
            </a:r>
            <a:r>
              <a:rPr lang="en-US" dirty="0" err="1" smtClean="0"/>
              <a:t>téléconférences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Rencontres </a:t>
            </a:r>
            <a:r>
              <a:rPr lang="en-US" dirty="0" err="1" smtClean="0"/>
              <a:t>régulières</a:t>
            </a:r>
            <a:r>
              <a:rPr lang="en-US" dirty="0" smtClean="0"/>
              <a:t> avec des </a:t>
            </a:r>
            <a:r>
              <a:rPr lang="en-US" dirty="0" err="1" smtClean="0"/>
              <a:t>éducateurs</a:t>
            </a:r>
            <a:r>
              <a:rPr lang="en-US" dirty="0" smtClean="0"/>
              <a:t> de santé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76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map of australia smoking ra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5838825" cy="497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451388" y="344269"/>
            <a:ext cx="6045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Déplacements  aux  points indiqués en jaune pour faire des </a:t>
            </a:r>
          </a:p>
          <a:p>
            <a:r>
              <a:rPr lang="fr-FR" dirty="0" smtClean="0"/>
              <a:t>consultations de sevrage tabagique: Avions; convois médicaux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740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100" b="1" dirty="0"/>
              <a:t>CURRENT DAILY SMOKERS BY REMOTENESS AND AGE, Aboriginal and Torres Strait Islander people</a:t>
            </a:r>
            <a:br>
              <a:rPr lang="en-US" sz="1100" b="1" dirty="0"/>
            </a:br>
            <a:r>
              <a:rPr lang="en-US" sz="1100" b="1" dirty="0" smtClean="0"/>
              <a:t>2012–13</a:t>
            </a: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0718A-1B3D-42D2-9A2B-FB6CFA4B4E8D}" type="slidenum">
              <a:rPr lang="en-AU" smtClean="0"/>
              <a:pPr/>
              <a:t>15</a:t>
            </a:fld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raph: Current Daily Smokers by Remoteness and Age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560840" cy="4608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C:\Users\rbit9440\AppData\Local\Temp\IMG_32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11"/>
            <a:ext cx="9144000" cy="682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01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88641"/>
            <a:ext cx="8371659" cy="133535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400" dirty="0" err="1" smtClean="0"/>
              <a:t>Réduire</a:t>
            </a:r>
            <a:r>
              <a:rPr lang="en-US" sz="2400" dirty="0" smtClean="0"/>
              <a:t> la </a:t>
            </a:r>
            <a:r>
              <a:rPr lang="en-US" sz="2400" dirty="0" err="1" smtClean="0"/>
              <a:t>prévalence</a:t>
            </a:r>
            <a:r>
              <a:rPr lang="en-US" sz="2400" dirty="0" smtClean="0"/>
              <a:t> de </a:t>
            </a:r>
            <a:r>
              <a:rPr lang="en-US" sz="2400" dirty="0" err="1" smtClean="0"/>
              <a:t>tabagisme</a:t>
            </a:r>
            <a:r>
              <a:rPr lang="en-US" sz="2400" dirty="0" smtClean="0"/>
              <a:t> </a:t>
            </a:r>
            <a:r>
              <a:rPr lang="en-US" sz="2400" dirty="0" err="1" smtClean="0"/>
              <a:t>devient</a:t>
            </a:r>
            <a:r>
              <a:rPr lang="en-US" sz="2400" dirty="0" smtClean="0"/>
              <a:t> de plus en plus difficile.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err="1" smtClean="0"/>
              <a:t>Avons</a:t>
            </a:r>
            <a:r>
              <a:rPr lang="en-US" sz="2700" dirty="0" smtClean="0"/>
              <a:t>-nous </a:t>
            </a:r>
            <a:r>
              <a:rPr lang="en-US" sz="2700" dirty="0" err="1" smtClean="0"/>
              <a:t>cueilli</a:t>
            </a:r>
            <a:r>
              <a:rPr lang="en-US" sz="2700" dirty="0" smtClean="0"/>
              <a:t> les fruits des branches basses ?</a:t>
            </a:r>
            <a:br>
              <a:rPr lang="en-US" sz="2700" dirty="0" smtClean="0"/>
            </a:br>
            <a:r>
              <a:rPr lang="en-US" sz="2700" dirty="0" smtClean="0"/>
              <a:t>Hard core smokers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495800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buNone/>
            </a:pPr>
            <a:r>
              <a:rPr lang="en-AU" altLang="en-US" sz="2400" b="1" dirty="0" err="1">
                <a:latin typeface="Arial" charset="0"/>
              </a:rPr>
              <a:t>Moins</a:t>
            </a:r>
            <a:r>
              <a:rPr lang="en-AU" altLang="en-US" sz="2400" b="1" dirty="0">
                <a:latin typeface="Arial" charset="0"/>
              </a:rPr>
              <a:t> de 15 </a:t>
            </a:r>
            <a:r>
              <a:rPr lang="en-AU" altLang="en-US" sz="2400" b="1" dirty="0" err="1">
                <a:latin typeface="Arial" charset="0"/>
              </a:rPr>
              <a:t>pourcents</a:t>
            </a:r>
            <a:r>
              <a:rPr lang="en-AU" altLang="en-US" sz="2400" b="1" dirty="0">
                <a:latin typeface="Arial" charset="0"/>
              </a:rPr>
              <a:t> </a:t>
            </a:r>
            <a:r>
              <a:rPr lang="en-AU" altLang="en-US" sz="2400" b="1" dirty="0" err="1">
                <a:latin typeface="Arial" charset="0"/>
              </a:rPr>
              <a:t>d’Australiens</a:t>
            </a:r>
            <a:r>
              <a:rPr lang="en-AU" altLang="en-US" sz="2400" b="1" dirty="0">
                <a:latin typeface="Arial" charset="0"/>
              </a:rPr>
              <a:t> </a:t>
            </a:r>
            <a:r>
              <a:rPr lang="en-AU" altLang="en-US" sz="2400" b="1" dirty="0" err="1" smtClean="0">
                <a:latin typeface="Arial" charset="0"/>
              </a:rPr>
              <a:t>fument</a:t>
            </a:r>
            <a:r>
              <a:rPr lang="en-AU" altLang="en-US" sz="2400" b="1" dirty="0">
                <a:latin typeface="Arial" charset="0"/>
              </a:rPr>
              <a:t> </a:t>
            </a:r>
            <a:r>
              <a:rPr lang="en-AU" altLang="en-US" sz="2400" b="1" dirty="0" smtClean="0">
                <a:latin typeface="Arial" charset="0"/>
              </a:rPr>
              <a:t>;</a:t>
            </a:r>
          </a:p>
          <a:p>
            <a:pPr>
              <a:spcBef>
                <a:spcPct val="0"/>
              </a:spcBef>
              <a:buNone/>
            </a:pPr>
            <a:r>
              <a:rPr lang="en-AU" altLang="en-US" sz="2400" b="1" dirty="0" smtClean="0">
                <a:latin typeface="Arial" charset="0"/>
              </a:rPr>
              <a:t> </a:t>
            </a:r>
            <a:endParaRPr lang="en-AU" altLang="en-US" sz="2400" b="1" dirty="0">
              <a:latin typeface="Arial" charset="0"/>
            </a:endParaRPr>
          </a:p>
          <a:p>
            <a:pPr>
              <a:spcBef>
                <a:spcPct val="0"/>
              </a:spcBef>
              <a:buNone/>
            </a:pPr>
            <a:r>
              <a:rPr lang="en-AU" altLang="en-US" sz="2400" b="1" dirty="0">
                <a:latin typeface="Arial" charset="0"/>
              </a:rPr>
              <a:t>L</a:t>
            </a:r>
            <a:r>
              <a:rPr lang="en-AU" altLang="en-US" sz="2400" b="1" dirty="0" smtClean="0">
                <a:latin typeface="Arial" charset="0"/>
              </a:rPr>
              <a:t>e </a:t>
            </a:r>
            <a:r>
              <a:rPr lang="en-AU" altLang="en-US" sz="2400" b="1" dirty="0" err="1">
                <a:latin typeface="Arial" charset="0"/>
              </a:rPr>
              <a:t>sexe</a:t>
            </a:r>
            <a:r>
              <a:rPr lang="en-AU" altLang="en-US" sz="2400" b="1" dirty="0">
                <a:latin typeface="Arial" charset="0"/>
              </a:rPr>
              <a:t>, </a:t>
            </a:r>
            <a:r>
              <a:rPr lang="en-AU" altLang="en-US" sz="2400" b="1" dirty="0" err="1">
                <a:latin typeface="Arial" charset="0"/>
              </a:rPr>
              <a:t>l’âge</a:t>
            </a:r>
            <a:r>
              <a:rPr lang="en-AU" altLang="en-US" sz="2400" b="1" dirty="0">
                <a:latin typeface="Arial" charset="0"/>
              </a:rPr>
              <a:t> et la situation </a:t>
            </a:r>
            <a:r>
              <a:rPr lang="en-AU" altLang="en-US" sz="2400" b="1" dirty="0" err="1">
                <a:latin typeface="Arial" charset="0"/>
              </a:rPr>
              <a:t>socioéconomique</a:t>
            </a:r>
            <a:r>
              <a:rPr lang="en-AU" altLang="en-US" sz="2400" b="1" dirty="0">
                <a:latin typeface="Arial" charset="0"/>
              </a:rPr>
              <a:t> </a:t>
            </a:r>
            <a:r>
              <a:rPr lang="en-AU" altLang="en-US" sz="2400" b="1" dirty="0" err="1">
                <a:latin typeface="Arial" charset="0"/>
              </a:rPr>
              <a:t>sont</a:t>
            </a:r>
            <a:r>
              <a:rPr lang="en-AU" altLang="en-US" sz="2400" b="1" dirty="0">
                <a:latin typeface="Arial" charset="0"/>
              </a:rPr>
              <a:t> des </a:t>
            </a:r>
            <a:r>
              <a:rPr lang="en-AU" altLang="en-US" sz="2400" b="1" dirty="0" err="1" smtClean="0">
                <a:latin typeface="Arial" charset="0"/>
              </a:rPr>
              <a:t>déterminants</a:t>
            </a:r>
            <a:r>
              <a:rPr lang="en-AU" altLang="en-US" sz="2400" b="1" dirty="0" smtClean="0">
                <a:latin typeface="Arial" charset="0"/>
              </a:rPr>
              <a:t> </a:t>
            </a:r>
            <a:r>
              <a:rPr lang="en-AU" altLang="en-US" sz="2400" b="1" dirty="0" err="1">
                <a:latin typeface="Arial" charset="0"/>
              </a:rPr>
              <a:t>importants</a:t>
            </a:r>
            <a:r>
              <a:rPr lang="en-AU" altLang="en-US" sz="2400" b="1" dirty="0">
                <a:latin typeface="Arial" charset="0"/>
              </a:rPr>
              <a:t> (</a:t>
            </a:r>
            <a:r>
              <a:rPr lang="en-AU" altLang="en-US" sz="2400" b="1" dirty="0" err="1">
                <a:latin typeface="Arial" charset="0"/>
              </a:rPr>
              <a:t>intervalle</a:t>
            </a:r>
            <a:r>
              <a:rPr lang="en-AU" altLang="en-US" sz="2400" b="1" dirty="0">
                <a:latin typeface="Arial" charset="0"/>
              </a:rPr>
              <a:t> de 6% a 28%)</a:t>
            </a:r>
          </a:p>
          <a:p>
            <a:pPr>
              <a:lnSpc>
                <a:spcPct val="90000"/>
              </a:lnSpc>
              <a:buNone/>
            </a:pPr>
            <a:endParaRPr lang="en-AU" sz="2400" dirty="0" smtClean="0"/>
          </a:p>
        </p:txBody>
      </p:sp>
    </p:spTree>
    <p:extLst>
      <p:ext uri="{BB962C8B-B14F-4D97-AF65-F5344CB8AC3E}">
        <p14:creationId xmlns:p14="http://schemas.microsoft.com/office/powerpoint/2010/main" val="186831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Comment </a:t>
            </a:r>
            <a:r>
              <a:rPr lang="en-US" sz="2800" dirty="0" err="1" smtClean="0"/>
              <a:t>avons</a:t>
            </a:r>
            <a:r>
              <a:rPr lang="en-US" sz="2800" dirty="0"/>
              <a:t>-</a:t>
            </a:r>
            <a:r>
              <a:rPr lang="en-US" sz="2800" dirty="0" smtClean="0"/>
              <a:t>nous </a:t>
            </a:r>
            <a:r>
              <a:rPr lang="en-US" sz="2800" dirty="0" err="1" smtClean="0"/>
              <a:t>réduit</a:t>
            </a:r>
            <a:r>
              <a:rPr lang="en-US" sz="2800" dirty="0" smtClean="0"/>
              <a:t> la </a:t>
            </a:r>
            <a:r>
              <a:rPr lang="en-US" sz="2800" dirty="0" err="1" smtClean="0"/>
              <a:t>prévalence</a:t>
            </a:r>
            <a:r>
              <a:rPr lang="en-US" sz="2800" dirty="0" smtClean="0"/>
              <a:t> en </a:t>
            </a:r>
            <a:r>
              <a:rPr lang="en-US" sz="2800" dirty="0" err="1" smtClean="0"/>
              <a:t>Australie</a:t>
            </a:r>
            <a:r>
              <a:rPr lang="en-US" sz="2800" dirty="0" smtClean="0"/>
              <a:t>?</a:t>
            </a:r>
            <a:endParaRPr lang="en-US" sz="2800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600" dirty="0" err="1" smtClean="0"/>
              <a:t>Campagnes</a:t>
            </a:r>
            <a:r>
              <a:rPr lang="en-US" sz="1600" dirty="0" smtClean="0"/>
              <a:t> </a:t>
            </a:r>
            <a:r>
              <a:rPr lang="en-US" sz="1600" dirty="0" err="1" smtClean="0"/>
              <a:t>médiatiques</a:t>
            </a:r>
            <a:r>
              <a:rPr lang="en-US" sz="1600" dirty="0" smtClean="0"/>
              <a:t> anti-</a:t>
            </a:r>
            <a:r>
              <a:rPr lang="en-US" sz="1600" dirty="0" err="1" smtClean="0"/>
              <a:t>tabac</a:t>
            </a:r>
            <a:r>
              <a:rPr lang="en-US" sz="1600" dirty="0" smtClean="0"/>
              <a:t> (</a:t>
            </a:r>
            <a:r>
              <a:rPr lang="en-US" sz="1600" dirty="0" err="1" smtClean="0"/>
              <a:t>campagnes</a:t>
            </a:r>
            <a:r>
              <a:rPr lang="en-US" sz="1600" dirty="0" smtClean="0"/>
              <a:t> </a:t>
            </a:r>
            <a:r>
              <a:rPr lang="en-US" sz="1600" dirty="0" err="1" smtClean="0"/>
              <a:t>publicitaires</a:t>
            </a:r>
            <a:r>
              <a:rPr lang="en-US" sz="1600" dirty="0" smtClean="0"/>
              <a:t> à la television et </a:t>
            </a:r>
            <a:r>
              <a:rPr lang="en-US" sz="1600" dirty="0" err="1" smtClean="0"/>
              <a:t>programmes</a:t>
            </a:r>
            <a:r>
              <a:rPr lang="en-US" sz="1600" dirty="0" smtClean="0"/>
              <a:t> radio </a:t>
            </a:r>
            <a:r>
              <a:rPr lang="en-US" sz="1600" dirty="0" err="1" smtClean="0"/>
              <a:t>interactifs</a:t>
            </a:r>
            <a:endParaRPr lang="en-US" sz="1600" dirty="0"/>
          </a:p>
          <a:p>
            <a:r>
              <a:rPr lang="en-US" sz="1600" dirty="0" smtClean="0"/>
              <a:t>Information et formation des  </a:t>
            </a:r>
            <a:r>
              <a:rPr lang="en-US" sz="1600" dirty="0" err="1" smtClean="0"/>
              <a:t>médecins</a:t>
            </a:r>
            <a:r>
              <a:rPr lang="en-US" sz="1600" dirty="0" smtClean="0"/>
              <a:t> et </a:t>
            </a:r>
            <a:r>
              <a:rPr lang="en-US" sz="1600" dirty="0" err="1" smtClean="0"/>
              <a:t>d’autres</a:t>
            </a:r>
            <a:r>
              <a:rPr lang="en-US" sz="1600" dirty="0" smtClean="0"/>
              <a:t> </a:t>
            </a:r>
            <a:r>
              <a:rPr lang="en-US" sz="1600" dirty="0" err="1" smtClean="0"/>
              <a:t>professionels</a:t>
            </a:r>
            <a:r>
              <a:rPr lang="en-US" sz="1600" dirty="0" smtClean="0"/>
              <a:t>  de santé</a:t>
            </a:r>
            <a:endParaRPr lang="en-US" sz="1600" dirty="0"/>
          </a:p>
          <a:p>
            <a:r>
              <a:rPr lang="en-US" sz="1600" dirty="0" smtClean="0"/>
              <a:t>Augmentation du prix du </a:t>
            </a:r>
            <a:r>
              <a:rPr lang="en-US" sz="1600" dirty="0" err="1" smtClean="0"/>
              <a:t>tabac</a:t>
            </a:r>
            <a:r>
              <a:rPr lang="en-US" sz="1600" dirty="0" smtClean="0"/>
              <a:t> en </a:t>
            </a:r>
            <a:r>
              <a:rPr lang="en-US" sz="1600" dirty="0" err="1" smtClean="0"/>
              <a:t>augmentant</a:t>
            </a:r>
            <a:r>
              <a:rPr lang="en-US" sz="1600" dirty="0" smtClean="0"/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fortement</a:t>
            </a:r>
            <a:r>
              <a:rPr lang="en-US" sz="1600" dirty="0" smtClean="0">
                <a:solidFill>
                  <a:srgbClr val="FF0000"/>
                </a:solidFill>
              </a:rPr>
              <a:t> et </a:t>
            </a:r>
            <a:r>
              <a:rPr lang="en-US" sz="1600" dirty="0" err="1" smtClean="0">
                <a:solidFill>
                  <a:srgbClr val="FF0000"/>
                </a:solidFill>
              </a:rPr>
              <a:t>fréquemment</a:t>
            </a:r>
            <a:r>
              <a:rPr lang="en-US" sz="1600" dirty="0" smtClean="0">
                <a:solidFill>
                  <a:srgbClr val="FF0000"/>
                </a:solidFill>
              </a:rPr>
              <a:t> les taxes </a:t>
            </a:r>
            <a:r>
              <a:rPr lang="en-US" sz="1600" dirty="0" err="1" smtClean="0">
                <a:solidFill>
                  <a:srgbClr val="FF0000"/>
                </a:solidFill>
              </a:rPr>
              <a:t>actuellement</a:t>
            </a:r>
            <a:r>
              <a:rPr lang="en-US" sz="1600" dirty="0" smtClean="0">
                <a:solidFill>
                  <a:srgbClr val="FF0000"/>
                </a:solidFill>
              </a:rPr>
              <a:t>: 23 euros – prix </a:t>
            </a:r>
            <a:r>
              <a:rPr lang="en-US" sz="1600" dirty="0" err="1" smtClean="0">
                <a:solidFill>
                  <a:srgbClr val="FF0000"/>
                </a:solidFill>
              </a:rPr>
              <a:t>augmente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tous</a:t>
            </a:r>
            <a:r>
              <a:rPr lang="en-US" sz="1600" dirty="0" smtClean="0">
                <a:solidFill>
                  <a:srgbClr val="FF0000"/>
                </a:solidFill>
              </a:rPr>
              <a:t> les 3 </a:t>
            </a:r>
            <a:r>
              <a:rPr lang="en-US" sz="1600" dirty="0" err="1" smtClean="0">
                <a:solidFill>
                  <a:srgbClr val="FF0000"/>
                </a:solidFill>
              </a:rPr>
              <a:t>mois</a:t>
            </a:r>
            <a:endParaRPr lang="en-US" sz="1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                               </a:t>
            </a:r>
            <a:r>
              <a:rPr lang="en-US" sz="1600" b="1" dirty="0" err="1" smtClean="0">
                <a:solidFill>
                  <a:srgbClr val="FF0000"/>
                </a:solidFill>
              </a:rPr>
              <a:t>Mégots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ramassés</a:t>
            </a:r>
            <a:r>
              <a:rPr lang="en-US" sz="1600" b="1" dirty="0" smtClean="0">
                <a:solidFill>
                  <a:srgbClr val="FF0000"/>
                </a:solidFill>
              </a:rPr>
              <a:t> et </a:t>
            </a:r>
            <a:r>
              <a:rPr lang="en-US" sz="1600" b="1" dirty="0" err="1" smtClean="0">
                <a:solidFill>
                  <a:srgbClr val="FF0000"/>
                </a:solidFill>
              </a:rPr>
              <a:t>vendus</a:t>
            </a:r>
            <a:r>
              <a:rPr lang="en-US" sz="1600" b="1" dirty="0" smtClean="0">
                <a:solidFill>
                  <a:srgbClr val="FF0000"/>
                </a:solidFill>
              </a:rPr>
              <a:t> par les </a:t>
            </a:r>
            <a:r>
              <a:rPr lang="en-US" sz="1600" b="1" dirty="0" err="1" smtClean="0">
                <a:solidFill>
                  <a:srgbClr val="FF0000"/>
                </a:solidFill>
              </a:rPr>
              <a:t>enfants</a:t>
            </a:r>
            <a:r>
              <a:rPr lang="en-US" sz="1600" b="1" dirty="0" smtClean="0">
                <a:solidFill>
                  <a:srgbClr val="FF0000"/>
                </a:solidFill>
              </a:rPr>
              <a:t> aux </a:t>
            </a:r>
            <a:r>
              <a:rPr lang="en-US" sz="1600" b="1" dirty="0" err="1" smtClean="0">
                <a:solidFill>
                  <a:srgbClr val="FF0000"/>
                </a:solidFill>
              </a:rPr>
              <a:t>fumeurs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précaires</a:t>
            </a:r>
            <a:endParaRPr lang="en-US" sz="1600" b="1" dirty="0">
              <a:solidFill>
                <a:srgbClr val="FF0000"/>
              </a:solidFill>
            </a:endParaRPr>
          </a:p>
          <a:p>
            <a:r>
              <a:rPr lang="en-US" sz="1600" dirty="0" err="1" smtClean="0"/>
              <a:t>Appuieet</a:t>
            </a:r>
            <a:r>
              <a:rPr lang="en-US" sz="1600" dirty="0" smtClean="0"/>
              <a:t> </a:t>
            </a:r>
            <a:r>
              <a:rPr lang="en-US" sz="1600" dirty="0" err="1" smtClean="0"/>
              <a:t>soutien</a:t>
            </a:r>
            <a:r>
              <a:rPr lang="en-US" sz="1600" dirty="0" smtClean="0"/>
              <a:t>  aux </a:t>
            </a:r>
            <a:r>
              <a:rPr lang="en-US" sz="1600" dirty="0" err="1" smtClean="0">
                <a:solidFill>
                  <a:srgbClr val="FF0000"/>
                </a:solidFill>
              </a:rPr>
              <a:t>recours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judiciaires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en </a:t>
            </a:r>
            <a:r>
              <a:rPr lang="en-US" sz="1600" dirty="0" err="1" smtClean="0"/>
              <a:t>cas</a:t>
            </a:r>
            <a:r>
              <a:rPr lang="en-US" sz="1600" dirty="0" smtClean="0"/>
              <a:t> de </a:t>
            </a:r>
            <a:r>
              <a:rPr lang="en-US" sz="1600" dirty="0" err="1" smtClean="0"/>
              <a:t>litiges</a:t>
            </a:r>
            <a:r>
              <a:rPr lang="en-US" sz="1600" dirty="0" smtClean="0"/>
              <a:t> </a:t>
            </a:r>
            <a:r>
              <a:rPr lang="en-US" sz="1600" dirty="0" err="1" smtClean="0"/>
              <a:t>individuels</a:t>
            </a:r>
            <a:r>
              <a:rPr lang="en-US" sz="1600" dirty="0" smtClean="0"/>
              <a:t> </a:t>
            </a:r>
            <a:r>
              <a:rPr lang="en-US" sz="1600" dirty="0" err="1" smtClean="0"/>
              <a:t>ou</a:t>
            </a:r>
            <a:r>
              <a:rPr lang="en-US" sz="1600" dirty="0" smtClean="0"/>
              <a:t> </a:t>
            </a:r>
            <a:r>
              <a:rPr lang="en-US" sz="1600" dirty="0" err="1" smtClean="0"/>
              <a:t>collectifs</a:t>
            </a:r>
            <a:r>
              <a:rPr lang="en-US" sz="1600" dirty="0" smtClean="0"/>
              <a:t> contre les </a:t>
            </a:r>
            <a:r>
              <a:rPr lang="en-US" sz="1600" dirty="0" err="1" smtClean="0"/>
              <a:t>multinationales</a:t>
            </a:r>
            <a:r>
              <a:rPr lang="en-US" sz="1600" dirty="0" smtClean="0"/>
              <a:t> du </a:t>
            </a:r>
            <a:r>
              <a:rPr lang="en-US" sz="1600" dirty="0" err="1" smtClean="0"/>
              <a:t>tabac</a:t>
            </a:r>
            <a:endParaRPr lang="en-AU" sz="1600" dirty="0" smtClean="0"/>
          </a:p>
          <a:p>
            <a:r>
              <a:rPr lang="en-AU" sz="1600" dirty="0" err="1" smtClean="0"/>
              <a:t>Avertissements</a:t>
            </a:r>
            <a:r>
              <a:rPr lang="en-AU" sz="1600" dirty="0" smtClean="0"/>
              <a:t> </a:t>
            </a:r>
            <a:r>
              <a:rPr lang="en-AU" sz="1600" dirty="0" err="1" smtClean="0"/>
              <a:t>clairs</a:t>
            </a:r>
            <a:r>
              <a:rPr lang="en-AU" sz="1600" dirty="0" smtClean="0"/>
              <a:t> et </a:t>
            </a:r>
            <a:r>
              <a:rPr lang="en-AU" sz="1600" dirty="0" err="1" smtClean="0"/>
              <a:t>visibles</a:t>
            </a:r>
            <a:r>
              <a:rPr lang="en-AU" sz="1600" dirty="0" smtClean="0"/>
              <a:t> sur les </a:t>
            </a:r>
            <a:r>
              <a:rPr lang="en-AU" sz="1600" dirty="0" err="1" smtClean="0"/>
              <a:t>risques</a:t>
            </a:r>
            <a:r>
              <a:rPr lang="en-AU" sz="1600" dirty="0" smtClean="0"/>
              <a:t> pour la santé sur les </a:t>
            </a:r>
            <a:r>
              <a:rPr lang="en-AU" sz="1600" dirty="0" err="1" smtClean="0"/>
              <a:t>emballages</a:t>
            </a:r>
            <a:r>
              <a:rPr lang="en-AU" sz="1600" dirty="0" smtClean="0"/>
              <a:t> des </a:t>
            </a:r>
            <a:r>
              <a:rPr lang="en-AU" sz="1600" dirty="0" err="1" smtClean="0"/>
              <a:t>produits</a:t>
            </a:r>
            <a:r>
              <a:rPr lang="en-AU" sz="1600" dirty="0" smtClean="0"/>
              <a:t> de </a:t>
            </a:r>
            <a:r>
              <a:rPr lang="en-AU" sz="1600" dirty="0" err="1" smtClean="0"/>
              <a:t>tabac</a:t>
            </a:r>
            <a:r>
              <a:rPr lang="en-AU" sz="1600" dirty="0" smtClean="0"/>
              <a:t> avec des images </a:t>
            </a:r>
            <a:r>
              <a:rPr lang="en-AU" sz="1600" dirty="0" err="1" smtClean="0"/>
              <a:t>choquantes</a:t>
            </a:r>
            <a:r>
              <a:rPr lang="en-AU" sz="1600" dirty="0" smtClean="0"/>
              <a:t> qui </a:t>
            </a:r>
            <a:r>
              <a:rPr lang="en-AU" sz="1600" dirty="0" err="1" smtClean="0"/>
              <a:t>alertent</a:t>
            </a:r>
            <a:r>
              <a:rPr lang="en-AU" sz="1600" dirty="0" smtClean="0"/>
              <a:t> </a:t>
            </a:r>
          </a:p>
          <a:p>
            <a:r>
              <a:rPr lang="en-AU" sz="1600" dirty="0" err="1" smtClean="0"/>
              <a:t>Paquets</a:t>
            </a:r>
            <a:r>
              <a:rPr lang="en-AU" sz="1600" dirty="0" smtClean="0"/>
              <a:t> </a:t>
            </a:r>
            <a:r>
              <a:rPr lang="en-AU" sz="1600" dirty="0" err="1" smtClean="0"/>
              <a:t>neutres</a:t>
            </a:r>
            <a:endParaRPr lang="en-AU" sz="1600" dirty="0" smtClean="0"/>
          </a:p>
          <a:p>
            <a:r>
              <a:rPr lang="en-AU" sz="1600" dirty="0" err="1" smtClean="0"/>
              <a:t>Campagnes</a:t>
            </a:r>
            <a:r>
              <a:rPr lang="en-AU" sz="1600" dirty="0" smtClean="0"/>
              <a:t> </a:t>
            </a:r>
            <a:r>
              <a:rPr lang="en-AU" sz="1600" dirty="0" err="1" smtClean="0"/>
              <a:t>médiatiques</a:t>
            </a:r>
            <a:r>
              <a:rPr lang="en-AU" sz="1600" dirty="0" smtClean="0"/>
              <a:t> </a:t>
            </a:r>
            <a:r>
              <a:rPr lang="en-AU" sz="1600" dirty="0" err="1" smtClean="0"/>
              <a:t>choquantes</a:t>
            </a:r>
            <a:endParaRPr lang="en-AU" sz="1600" dirty="0" smtClean="0"/>
          </a:p>
          <a:p>
            <a:r>
              <a:rPr lang="en-AU" sz="1600" dirty="0" err="1" smtClean="0"/>
              <a:t>Ligne</a:t>
            </a:r>
            <a:r>
              <a:rPr lang="en-AU" sz="1600" dirty="0" smtClean="0"/>
              <a:t> </a:t>
            </a:r>
            <a:r>
              <a:rPr lang="en-AU" sz="1600" dirty="0" err="1" smtClean="0"/>
              <a:t>nationale</a:t>
            </a:r>
            <a:r>
              <a:rPr lang="en-AU" sz="1600" dirty="0" smtClean="0"/>
              <a:t> </a:t>
            </a:r>
            <a:r>
              <a:rPr lang="en-AU" sz="1600" dirty="0" err="1" smtClean="0"/>
              <a:t>d’assistance</a:t>
            </a:r>
            <a:endParaRPr lang="en-AU" sz="1600" dirty="0" smtClean="0"/>
          </a:p>
          <a:p>
            <a:r>
              <a:rPr lang="en-AU" sz="1600" dirty="0" smtClean="0"/>
              <a:t>Pharmacotherapies </a:t>
            </a:r>
            <a:r>
              <a:rPr lang="en-AU" sz="1600" dirty="0" err="1" smtClean="0">
                <a:solidFill>
                  <a:srgbClr val="FF0000"/>
                </a:solidFill>
              </a:rPr>
              <a:t>fortement</a:t>
            </a:r>
            <a:r>
              <a:rPr lang="en-AU" sz="1600" dirty="0" smtClean="0">
                <a:solidFill>
                  <a:srgbClr val="FF0000"/>
                </a:solidFill>
              </a:rPr>
              <a:t>  </a:t>
            </a:r>
            <a:r>
              <a:rPr lang="en-AU" sz="1600" dirty="0" err="1" smtClean="0">
                <a:solidFill>
                  <a:srgbClr val="FF0000"/>
                </a:solidFill>
              </a:rPr>
              <a:t>subventionnées</a:t>
            </a:r>
            <a:r>
              <a:rPr lang="en-AU" sz="1600" dirty="0" smtClean="0">
                <a:solidFill>
                  <a:srgbClr val="FF0000"/>
                </a:solidFill>
              </a:rPr>
              <a:t> par </a:t>
            </a:r>
            <a:r>
              <a:rPr lang="en-AU" sz="1600" dirty="0" err="1" smtClean="0">
                <a:solidFill>
                  <a:srgbClr val="FF0000"/>
                </a:solidFill>
              </a:rPr>
              <a:t>l’Etat</a:t>
            </a:r>
            <a:r>
              <a:rPr lang="en-AU" sz="1600" dirty="0" smtClean="0">
                <a:solidFill>
                  <a:srgbClr val="FF0000"/>
                </a:solidFill>
              </a:rPr>
              <a:t> </a:t>
            </a:r>
            <a:r>
              <a:rPr lang="en-AU" sz="1600" dirty="0" smtClean="0"/>
              <a:t>pour tout le monde</a:t>
            </a:r>
          </a:p>
          <a:p>
            <a:r>
              <a:rPr lang="en-AU" sz="1600" dirty="0" smtClean="0">
                <a:solidFill>
                  <a:srgbClr val="FF0000"/>
                </a:solidFill>
              </a:rPr>
              <a:t>Plus de plantations de </a:t>
            </a:r>
            <a:r>
              <a:rPr lang="en-AU" sz="1600" dirty="0" err="1" smtClean="0">
                <a:solidFill>
                  <a:srgbClr val="FF0000"/>
                </a:solidFill>
              </a:rPr>
              <a:t>tabac</a:t>
            </a:r>
            <a:r>
              <a:rPr lang="en-AU" sz="1600" dirty="0" smtClean="0">
                <a:solidFill>
                  <a:srgbClr val="FF0000"/>
                </a:solidFill>
              </a:rPr>
              <a:t> </a:t>
            </a:r>
            <a:r>
              <a:rPr lang="en-AU" sz="1600" dirty="0" err="1" smtClean="0">
                <a:solidFill>
                  <a:srgbClr val="FF0000"/>
                </a:solidFill>
              </a:rPr>
              <a:t>en</a:t>
            </a:r>
            <a:r>
              <a:rPr lang="en-AU" sz="1600" dirty="0" smtClean="0">
                <a:solidFill>
                  <a:srgbClr val="FF0000"/>
                </a:solidFill>
              </a:rPr>
              <a:t> </a:t>
            </a:r>
            <a:r>
              <a:rPr lang="en-AU" sz="1600" dirty="0" err="1" smtClean="0">
                <a:solidFill>
                  <a:srgbClr val="FF0000"/>
                </a:solidFill>
              </a:rPr>
              <a:t>Australie</a:t>
            </a:r>
            <a:r>
              <a:rPr lang="en-AU" sz="1600" dirty="0" smtClean="0">
                <a:solidFill>
                  <a:srgbClr val="FF0000"/>
                </a:solidFill>
              </a:rPr>
              <a:t> </a:t>
            </a:r>
            <a:r>
              <a:rPr lang="en-AU" sz="1600" dirty="0" err="1" smtClean="0">
                <a:solidFill>
                  <a:srgbClr val="FF0000"/>
                </a:solidFill>
              </a:rPr>
              <a:t>depuis</a:t>
            </a:r>
            <a:r>
              <a:rPr lang="en-AU" sz="1600" dirty="0" smtClean="0">
                <a:solidFill>
                  <a:srgbClr val="FF0000"/>
                </a:solidFill>
              </a:rPr>
              <a:t> 2000</a:t>
            </a:r>
            <a:endParaRPr lang="en-US" sz="1600" dirty="0">
              <a:solidFill>
                <a:srgbClr val="FF0000"/>
              </a:solidFill>
            </a:endParaRPr>
          </a:p>
          <a:p>
            <a:r>
              <a:rPr lang="en-US" sz="1600" dirty="0" err="1" smtClean="0"/>
              <a:t>Rendre</a:t>
            </a:r>
            <a:r>
              <a:rPr lang="en-US" sz="1600" dirty="0" smtClean="0"/>
              <a:t> </a:t>
            </a:r>
            <a:r>
              <a:rPr lang="en-US" sz="1600" dirty="0" err="1" smtClean="0"/>
              <a:t>l’usage</a:t>
            </a:r>
            <a:r>
              <a:rPr lang="en-US" sz="1600" dirty="0" smtClean="0"/>
              <a:t> </a:t>
            </a:r>
            <a:r>
              <a:rPr lang="en-US" sz="1600" dirty="0"/>
              <a:t>d</a:t>
            </a:r>
            <a:r>
              <a:rPr lang="en-US" sz="1600" dirty="0" smtClean="0"/>
              <a:t>u </a:t>
            </a:r>
            <a:r>
              <a:rPr lang="en-US" sz="1600" dirty="0" err="1" smtClean="0"/>
              <a:t>tabac</a:t>
            </a:r>
            <a:r>
              <a:rPr lang="en-US" sz="1600" dirty="0" smtClean="0"/>
              <a:t> </a:t>
            </a:r>
            <a:r>
              <a:rPr lang="en-US" sz="1600" dirty="0" err="1" smtClean="0"/>
              <a:t>socialement</a:t>
            </a:r>
            <a:r>
              <a:rPr lang="en-US" sz="1600" dirty="0" smtClean="0"/>
              <a:t> </a:t>
            </a:r>
            <a:r>
              <a:rPr lang="en-US" sz="1600" dirty="0"/>
              <a:t>i</a:t>
            </a:r>
            <a:r>
              <a:rPr lang="en-US" sz="1600" dirty="0" smtClean="0"/>
              <a:t>nacceptable</a:t>
            </a:r>
            <a:endParaRPr lang="en-US" sz="1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 Renee Bittoun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59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Puisque surtout des fumeurs </a:t>
            </a:r>
            <a:br>
              <a:rPr lang="fr-FR" dirty="0" smtClean="0"/>
            </a:br>
            <a:r>
              <a:rPr lang="fr-FR" dirty="0" smtClean="0"/>
              <a:t>« hard </a:t>
            </a:r>
            <a:r>
              <a:rPr lang="fr-FR" dirty="0" err="1" smtClean="0"/>
              <a:t>core</a:t>
            </a:r>
            <a:r>
              <a:rPr lang="fr-FR" dirty="0" smtClean="0"/>
              <a:t> » (« récalcitrants »)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De plus en plus difficile à gérer</a:t>
            </a:r>
          </a:p>
          <a:p>
            <a:r>
              <a:rPr lang="fr-FR" dirty="0" smtClean="0"/>
              <a:t>Réduction progressive vers l’arrêt</a:t>
            </a:r>
          </a:p>
          <a:p>
            <a:r>
              <a:rPr lang="fr-FR" dirty="0" smtClean="0"/>
              <a:t>TSN un bon outil – utilisation à long terme </a:t>
            </a:r>
          </a:p>
          <a:p>
            <a:r>
              <a:rPr lang="en-US" u="sng" dirty="0" err="1"/>
              <a:t>L’engagement</a:t>
            </a:r>
            <a:r>
              <a:rPr lang="en-US" u="sng" dirty="0"/>
              <a:t> </a:t>
            </a:r>
            <a:r>
              <a:rPr lang="en-US" u="sng" dirty="0" err="1" smtClean="0"/>
              <a:t>dans</a:t>
            </a:r>
            <a:r>
              <a:rPr lang="en-US" u="sng" dirty="0" smtClean="0"/>
              <a:t> </a:t>
            </a:r>
            <a:r>
              <a:rPr lang="en-US" u="sng" dirty="0" err="1" smtClean="0"/>
              <a:t>une</a:t>
            </a:r>
            <a:r>
              <a:rPr lang="en-US" u="sng" dirty="0" smtClean="0"/>
              <a:t> tentative </a:t>
            </a:r>
            <a:r>
              <a:rPr lang="en-US" u="sng" dirty="0" err="1" smtClean="0"/>
              <a:t>d’arrêt</a:t>
            </a:r>
            <a:r>
              <a:rPr lang="en-US" u="sng" dirty="0" smtClean="0"/>
              <a:t> </a:t>
            </a:r>
            <a:r>
              <a:rPr lang="en-US" u="sng" dirty="0" err="1"/>
              <a:t>est</a:t>
            </a:r>
            <a:r>
              <a:rPr lang="en-US" u="sng" dirty="0"/>
              <a:t> </a:t>
            </a:r>
            <a:r>
              <a:rPr lang="en-US" u="sng" dirty="0" err="1"/>
              <a:t>affecté</a:t>
            </a:r>
            <a:r>
              <a:rPr lang="en-US" u="sng" dirty="0"/>
              <a:t> par les </a:t>
            </a:r>
            <a:r>
              <a:rPr lang="en-US" u="sng" dirty="0" err="1"/>
              <a:t>expériences</a:t>
            </a:r>
            <a:r>
              <a:rPr lang="en-US" u="sng" dirty="0"/>
              <a:t> </a:t>
            </a:r>
            <a:r>
              <a:rPr lang="en-US" u="sng" dirty="0" err="1"/>
              <a:t>antérieures</a:t>
            </a:r>
            <a:r>
              <a:rPr lang="en-US" u="sng" dirty="0"/>
              <a:t> </a:t>
            </a:r>
            <a:r>
              <a:rPr lang="en-US" u="sng" dirty="0" err="1" smtClean="0"/>
              <a:t>négatives</a:t>
            </a:r>
            <a:endParaRPr lang="en-US" u="sng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21708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Michael 55 </a:t>
            </a:r>
            <a:r>
              <a:rPr lang="en-US" dirty="0" err="1" smtClean="0"/>
              <a:t>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85000" lnSpcReduction="10000"/>
          </a:bodyPr>
          <a:lstStyle/>
          <a:p>
            <a:r>
              <a:rPr lang="en-US" sz="1900" dirty="0" err="1" smtClean="0"/>
              <a:t>Abus</a:t>
            </a:r>
            <a:r>
              <a:rPr lang="en-US" sz="1900" dirty="0" smtClean="0"/>
              <a:t> </a:t>
            </a:r>
            <a:r>
              <a:rPr lang="en-US" sz="1900" dirty="0" err="1" smtClean="0"/>
              <a:t>d’alcool</a:t>
            </a:r>
            <a:r>
              <a:rPr lang="en-US" sz="1900" dirty="0" smtClean="0"/>
              <a:t> </a:t>
            </a:r>
            <a:r>
              <a:rPr lang="en-US" sz="1900" dirty="0" err="1" smtClean="0"/>
              <a:t>dans</a:t>
            </a:r>
            <a:r>
              <a:rPr lang="en-US" sz="1900" dirty="0" smtClean="0"/>
              <a:t> le passé, exacerbations </a:t>
            </a:r>
            <a:r>
              <a:rPr lang="en-US" sz="1900" dirty="0" err="1" smtClean="0"/>
              <a:t>aiguës</a:t>
            </a:r>
            <a:r>
              <a:rPr lang="en-US" sz="1900" dirty="0" smtClean="0"/>
              <a:t> de la BPCO, </a:t>
            </a:r>
            <a:r>
              <a:rPr lang="en-US" sz="1900" dirty="0" err="1" smtClean="0"/>
              <a:t>amaigrissement</a:t>
            </a:r>
            <a:endParaRPr lang="en-US" sz="1900" i="1" dirty="0">
              <a:solidFill>
                <a:srgbClr val="FF0000"/>
              </a:solidFill>
            </a:endParaRPr>
          </a:p>
          <a:p>
            <a:r>
              <a:rPr lang="en-US" sz="1900" i="1" dirty="0" smtClean="0">
                <a:solidFill>
                  <a:srgbClr val="FF0000"/>
                </a:solidFill>
              </a:rPr>
              <a:t>Ne </a:t>
            </a:r>
            <a:r>
              <a:rPr lang="en-US" sz="1900" i="1" dirty="0" err="1" smtClean="0">
                <a:solidFill>
                  <a:srgbClr val="FF0000"/>
                </a:solidFill>
              </a:rPr>
              <a:t>veut</a:t>
            </a:r>
            <a:r>
              <a:rPr lang="en-US" sz="1900" i="1" dirty="0" smtClean="0">
                <a:solidFill>
                  <a:srgbClr val="FF0000"/>
                </a:solidFill>
              </a:rPr>
              <a:t> pas </a:t>
            </a:r>
            <a:r>
              <a:rPr lang="en-US" sz="1900" i="1" dirty="0" err="1" smtClean="0">
                <a:solidFill>
                  <a:srgbClr val="FF0000"/>
                </a:solidFill>
              </a:rPr>
              <a:t>arrêter</a:t>
            </a:r>
            <a:r>
              <a:rPr lang="en-US" sz="1900" i="1" dirty="0" smtClean="0">
                <a:solidFill>
                  <a:srgbClr val="FF0000"/>
                </a:solidFill>
              </a:rPr>
              <a:t>  de </a:t>
            </a:r>
            <a:r>
              <a:rPr lang="en-US" sz="1900" i="1" dirty="0" err="1" smtClean="0">
                <a:solidFill>
                  <a:srgbClr val="FF0000"/>
                </a:solidFill>
              </a:rPr>
              <a:t>fumer</a:t>
            </a:r>
            <a:endParaRPr lang="en-US" sz="1900" i="1" dirty="0">
              <a:solidFill>
                <a:srgbClr val="FF0000"/>
              </a:solidFill>
            </a:endParaRPr>
          </a:p>
          <a:p>
            <a:r>
              <a:rPr lang="en-US" sz="1900" dirty="0" smtClean="0"/>
              <a:t>Fume 50 cigarettes/</a:t>
            </a:r>
            <a:r>
              <a:rPr lang="en-US" sz="1900" dirty="0" smtClean="0">
                <a:solidFill>
                  <a:srgbClr val="FF0000"/>
                </a:solidFill>
              </a:rPr>
              <a:t>jour</a:t>
            </a:r>
            <a:r>
              <a:rPr lang="en-US" sz="1900" dirty="0" smtClean="0"/>
              <a:t> de </a:t>
            </a:r>
            <a:r>
              <a:rPr lang="en-US" sz="1900" dirty="0" err="1" smtClean="0"/>
              <a:t>tabac</a:t>
            </a:r>
            <a:r>
              <a:rPr lang="en-US" sz="1900" dirty="0" smtClean="0"/>
              <a:t> </a:t>
            </a:r>
            <a:r>
              <a:rPr lang="en-US" sz="1900" dirty="0" err="1" smtClean="0"/>
              <a:t>roulé</a:t>
            </a:r>
            <a:r>
              <a:rPr lang="en-US" sz="1900" dirty="0" smtClean="0"/>
              <a:t> ; </a:t>
            </a:r>
            <a:r>
              <a:rPr lang="en-US" sz="1900" dirty="0" err="1" smtClean="0"/>
              <a:t>n’a</a:t>
            </a:r>
            <a:r>
              <a:rPr lang="en-US" sz="1900" dirty="0" smtClean="0"/>
              <a:t> </a:t>
            </a:r>
            <a:r>
              <a:rPr lang="en-US" sz="1900" dirty="0" err="1" smtClean="0"/>
              <a:t>jamais</a:t>
            </a:r>
            <a:r>
              <a:rPr lang="en-US" sz="1900" dirty="0" smtClean="0"/>
              <a:t> </a:t>
            </a:r>
            <a:r>
              <a:rPr lang="en-US" sz="1900" dirty="0" err="1" smtClean="0"/>
              <a:t>arrêté</a:t>
            </a:r>
            <a:r>
              <a:rPr lang="en-US" sz="1900" dirty="0" smtClean="0"/>
              <a:t> de </a:t>
            </a:r>
            <a:r>
              <a:rPr lang="en-US" sz="1900" dirty="0" err="1" smtClean="0"/>
              <a:t>fumer</a:t>
            </a:r>
            <a:r>
              <a:rPr lang="en-US" sz="1900" dirty="0" smtClean="0"/>
              <a:t> ; </a:t>
            </a:r>
          </a:p>
          <a:p>
            <a:r>
              <a:rPr lang="en-US" sz="1900" dirty="0"/>
              <a:t>T</a:t>
            </a:r>
            <a:r>
              <a:rPr lang="en-US" sz="1900" dirty="0" smtClean="0"/>
              <a:t>emps de la  premiere cigarette du </a:t>
            </a:r>
            <a:r>
              <a:rPr lang="en-US" sz="1900" dirty="0" err="1" smtClean="0"/>
              <a:t>matin</a:t>
            </a:r>
            <a:r>
              <a:rPr lang="en-US" sz="1900" dirty="0" smtClean="0"/>
              <a:t> (TTFC) </a:t>
            </a:r>
            <a:r>
              <a:rPr lang="en-US" sz="1900" dirty="0"/>
              <a:t>5 </a:t>
            </a:r>
            <a:r>
              <a:rPr lang="en-US" sz="1900" dirty="0" smtClean="0"/>
              <a:t>min.</a:t>
            </a:r>
            <a:endParaRPr lang="en-US" sz="1900" dirty="0"/>
          </a:p>
          <a:p>
            <a:r>
              <a:rPr lang="en-US" sz="1900" dirty="0" err="1" smtClean="0"/>
              <a:t>Vit</a:t>
            </a:r>
            <a:r>
              <a:rPr lang="en-US" sz="1900" dirty="0" smtClean="0"/>
              <a:t> </a:t>
            </a:r>
            <a:r>
              <a:rPr lang="en-US" sz="1900" dirty="0" err="1" smtClean="0"/>
              <a:t>dans</a:t>
            </a:r>
            <a:r>
              <a:rPr lang="en-US" sz="1900" dirty="0" smtClean="0"/>
              <a:t> un </a:t>
            </a:r>
            <a:r>
              <a:rPr lang="en-US" sz="1900" dirty="0" err="1"/>
              <a:t>é</a:t>
            </a:r>
            <a:r>
              <a:rPr lang="en-US" sz="1900" dirty="0" err="1" smtClean="0"/>
              <a:t>tablissement</a:t>
            </a:r>
            <a:r>
              <a:rPr lang="en-US" sz="1900" dirty="0" smtClean="0"/>
              <a:t> social </a:t>
            </a:r>
            <a:r>
              <a:rPr lang="en-US" sz="1900" dirty="0" err="1" smtClean="0"/>
              <a:t>où</a:t>
            </a:r>
            <a:r>
              <a:rPr lang="en-US" sz="1900" dirty="0" smtClean="0"/>
              <a:t> </a:t>
            </a:r>
            <a:r>
              <a:rPr lang="en-US" sz="1900" dirty="0" err="1" smtClean="0"/>
              <a:t>il</a:t>
            </a:r>
            <a:r>
              <a:rPr lang="en-US" sz="1900" dirty="0" smtClean="0"/>
              <a:t> ne </a:t>
            </a:r>
            <a:r>
              <a:rPr lang="en-US" sz="1900" dirty="0" err="1" smtClean="0"/>
              <a:t>peut</a:t>
            </a:r>
            <a:r>
              <a:rPr lang="en-US" sz="1900" dirty="0" smtClean="0"/>
              <a:t> </a:t>
            </a:r>
            <a:r>
              <a:rPr lang="en-US" sz="1900" dirty="0" err="1" smtClean="0"/>
              <a:t>fumer</a:t>
            </a:r>
            <a:r>
              <a:rPr lang="en-US" sz="1900" dirty="0" smtClean="0"/>
              <a:t> que </a:t>
            </a:r>
            <a:r>
              <a:rPr lang="en-US" sz="1900" dirty="0" err="1" smtClean="0"/>
              <a:t>dehors</a:t>
            </a:r>
            <a:r>
              <a:rPr lang="en-US" sz="1900" dirty="0" smtClean="0"/>
              <a:t> ;</a:t>
            </a:r>
            <a:endParaRPr lang="en-US" sz="1900" dirty="0"/>
          </a:p>
          <a:p>
            <a:r>
              <a:rPr lang="en-US" sz="1900" dirty="0" err="1" smtClean="0"/>
              <a:t>Taux</a:t>
            </a:r>
            <a:r>
              <a:rPr lang="en-US" sz="1900" dirty="0" smtClean="0"/>
              <a:t> de </a:t>
            </a:r>
            <a:r>
              <a:rPr lang="en-US" sz="1900" dirty="0" err="1" smtClean="0"/>
              <a:t>monoxyde</a:t>
            </a:r>
            <a:r>
              <a:rPr lang="en-US" sz="1900" dirty="0" smtClean="0"/>
              <a:t> de </a:t>
            </a:r>
            <a:r>
              <a:rPr lang="en-US" sz="1900" dirty="0" err="1" smtClean="0"/>
              <a:t>carbone</a:t>
            </a:r>
            <a:r>
              <a:rPr lang="en-US" sz="1900" dirty="0" smtClean="0"/>
              <a:t> </a:t>
            </a:r>
            <a:r>
              <a:rPr lang="en-US" sz="1900" dirty="0" err="1" smtClean="0"/>
              <a:t>expiré</a:t>
            </a:r>
            <a:r>
              <a:rPr lang="en-US" sz="1900" dirty="0" smtClean="0"/>
              <a:t> : </a:t>
            </a:r>
            <a:r>
              <a:rPr lang="en-US" sz="1900" dirty="0" smtClean="0">
                <a:solidFill>
                  <a:srgbClr val="FF0000"/>
                </a:solidFill>
              </a:rPr>
              <a:t>30 </a:t>
            </a:r>
            <a:r>
              <a:rPr lang="en-US" sz="1900" dirty="0" smtClean="0"/>
              <a:t>ppm </a:t>
            </a:r>
            <a:r>
              <a:rPr lang="en-US" sz="1900" dirty="0"/>
              <a:t>( normal </a:t>
            </a:r>
            <a:r>
              <a:rPr lang="en-US" sz="1900" dirty="0" smtClean="0"/>
              <a:t>2.75 ±0.75) ;</a:t>
            </a:r>
            <a:endParaRPr lang="en-US" sz="1900" dirty="0"/>
          </a:p>
          <a:p>
            <a:pPr marL="0" indent="0">
              <a:buNone/>
            </a:pPr>
            <a:r>
              <a:rPr lang="en-US" sz="1900" dirty="0" err="1" smtClean="0"/>
              <a:t>Prise</a:t>
            </a:r>
            <a:r>
              <a:rPr lang="en-US" sz="1900" dirty="0" smtClean="0"/>
              <a:t> </a:t>
            </a:r>
            <a:r>
              <a:rPr lang="en-US" sz="1900" dirty="0" err="1" smtClean="0"/>
              <a:t>en</a:t>
            </a:r>
            <a:r>
              <a:rPr lang="en-US" sz="1900" dirty="0" smtClean="0"/>
              <a:t> charge: Pour commencer 1x21mg/24h de patch  </a:t>
            </a:r>
            <a:r>
              <a:rPr lang="en-US" sz="1900" dirty="0" err="1" smtClean="0"/>
              <a:t>nicotinique</a:t>
            </a:r>
            <a:r>
              <a:rPr lang="en-US" sz="1900" dirty="0" smtClean="0"/>
              <a:t> par jour appliqué le </a:t>
            </a:r>
            <a:r>
              <a:rPr lang="en-US" sz="1900" dirty="0" err="1" smtClean="0"/>
              <a:t>soir</a:t>
            </a:r>
            <a:r>
              <a:rPr lang="en-US" sz="1900" dirty="0" smtClean="0"/>
              <a:t> </a:t>
            </a:r>
            <a:r>
              <a:rPr lang="en-US" sz="1900" dirty="0" err="1" smtClean="0"/>
              <a:t>avant</a:t>
            </a:r>
            <a:r>
              <a:rPr lang="en-US" sz="1900" dirty="0" smtClean="0"/>
              <a:t> de se </a:t>
            </a:r>
            <a:r>
              <a:rPr lang="en-US" sz="1900" dirty="0" err="1" smtClean="0"/>
              <a:t>coucher</a:t>
            </a:r>
            <a:r>
              <a:rPr lang="en-US" sz="1900" dirty="0" smtClean="0"/>
              <a:t>. Michael </a:t>
            </a:r>
            <a:r>
              <a:rPr lang="en-US" sz="1900" dirty="0" err="1" smtClean="0"/>
              <a:t>peut</a:t>
            </a:r>
            <a:r>
              <a:rPr lang="en-US" sz="1900" dirty="0" smtClean="0"/>
              <a:t> </a:t>
            </a:r>
            <a:r>
              <a:rPr lang="en-US" sz="1900" dirty="0" err="1" smtClean="0"/>
              <a:t>fumer</a:t>
            </a:r>
            <a:r>
              <a:rPr lang="en-US" sz="1900" dirty="0" smtClean="0"/>
              <a:t> </a:t>
            </a:r>
            <a:r>
              <a:rPr lang="en-US" sz="1900" dirty="0" err="1" smtClean="0"/>
              <a:t>s’il</a:t>
            </a:r>
            <a:r>
              <a:rPr lang="en-US" sz="1900" dirty="0" smtClean="0"/>
              <a:t> en a </a:t>
            </a:r>
            <a:r>
              <a:rPr lang="en-US" sz="1900" dirty="0" err="1" smtClean="0"/>
              <a:t>besoin</a:t>
            </a:r>
            <a:r>
              <a:rPr lang="en-US" sz="1900" dirty="0" smtClean="0"/>
              <a:t>. </a:t>
            </a:r>
          </a:p>
          <a:p>
            <a:r>
              <a:rPr lang="en-US" sz="1900" dirty="0" smtClean="0"/>
              <a:t>Le personnel </a:t>
            </a:r>
            <a:r>
              <a:rPr lang="en-US" sz="1900" dirty="0" err="1" smtClean="0"/>
              <a:t>est</a:t>
            </a:r>
            <a:r>
              <a:rPr lang="en-US" sz="1900" dirty="0"/>
              <a:t> </a:t>
            </a:r>
            <a:r>
              <a:rPr lang="en-US" sz="1900" dirty="0" err="1" smtClean="0"/>
              <a:t>informé</a:t>
            </a:r>
            <a:r>
              <a:rPr lang="en-US" sz="1900" dirty="0" smtClean="0"/>
              <a:t> de </a:t>
            </a:r>
            <a:r>
              <a:rPr lang="en-US" sz="1900" dirty="0" err="1" smtClean="0"/>
              <a:t>ce</a:t>
            </a:r>
            <a:r>
              <a:rPr lang="en-US" sz="1900" dirty="0" smtClean="0"/>
              <a:t> </a:t>
            </a:r>
            <a:r>
              <a:rPr lang="en-US" sz="1900" dirty="0" err="1" smtClean="0"/>
              <a:t>choix</a:t>
            </a:r>
            <a:r>
              <a:rPr lang="en-US" sz="1900" dirty="0" smtClean="0"/>
              <a:t> : </a:t>
            </a:r>
            <a:r>
              <a:rPr lang="en-US" sz="1900" b="1" dirty="0" err="1" smtClean="0">
                <a:solidFill>
                  <a:srgbClr val="FF0000"/>
                </a:solidFill>
              </a:rPr>
              <a:t>il</a:t>
            </a:r>
            <a:r>
              <a:rPr lang="en-US" sz="1900" b="1" dirty="0" smtClean="0">
                <a:solidFill>
                  <a:srgbClr val="FF0000"/>
                </a:solidFill>
              </a:rPr>
              <a:t> </a:t>
            </a:r>
            <a:r>
              <a:rPr lang="en-US" sz="1900" b="1" dirty="0" err="1" smtClean="0">
                <a:solidFill>
                  <a:srgbClr val="FF0000"/>
                </a:solidFill>
              </a:rPr>
              <a:t>n’y</a:t>
            </a:r>
            <a:r>
              <a:rPr lang="en-US" sz="1900" b="1" dirty="0" smtClean="0">
                <a:solidFill>
                  <a:srgbClr val="FF0000"/>
                </a:solidFill>
              </a:rPr>
              <a:t> a pas de danger à </a:t>
            </a:r>
            <a:r>
              <a:rPr lang="en-US" sz="1900" b="1" dirty="0" err="1" smtClean="0">
                <a:solidFill>
                  <a:srgbClr val="FF0000"/>
                </a:solidFill>
              </a:rPr>
              <a:t>fumer</a:t>
            </a:r>
            <a:r>
              <a:rPr lang="en-US" sz="1900" b="1" dirty="0" smtClean="0">
                <a:solidFill>
                  <a:srgbClr val="FF0000"/>
                </a:solidFill>
              </a:rPr>
              <a:t> avec un patch</a:t>
            </a:r>
          </a:p>
          <a:p>
            <a:pPr marL="0" indent="0">
              <a:buNone/>
            </a:pPr>
            <a:endParaRPr lang="en-US" sz="19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900" dirty="0" err="1" smtClean="0"/>
              <a:t>Mesures</a:t>
            </a:r>
            <a:r>
              <a:rPr lang="en-US" sz="1900" dirty="0" smtClean="0"/>
              <a:t> de </a:t>
            </a:r>
            <a:r>
              <a:rPr lang="en-US" sz="1900" dirty="0" err="1" smtClean="0"/>
              <a:t>suivi</a:t>
            </a:r>
            <a:r>
              <a:rPr lang="en-US" sz="1900" dirty="0" smtClean="0"/>
              <a:t> :</a:t>
            </a:r>
          </a:p>
          <a:p>
            <a:r>
              <a:rPr lang="en-US" sz="1900" dirty="0" smtClean="0"/>
              <a:t>Première </a:t>
            </a:r>
            <a:r>
              <a:rPr lang="en-US" sz="1900" dirty="0" err="1" smtClean="0"/>
              <a:t>semaine</a:t>
            </a:r>
            <a:r>
              <a:rPr lang="en-US" sz="1900" dirty="0" smtClean="0"/>
              <a:t>: </a:t>
            </a:r>
            <a:r>
              <a:rPr lang="en-US" sz="1900" dirty="0"/>
              <a:t>CO </a:t>
            </a:r>
            <a:r>
              <a:rPr lang="en-US" sz="1900" dirty="0" err="1" smtClean="0"/>
              <a:t>expiré</a:t>
            </a:r>
            <a:r>
              <a:rPr lang="en-US" sz="1900" dirty="0" smtClean="0"/>
              <a:t> </a:t>
            </a:r>
            <a:r>
              <a:rPr lang="en-US" sz="1900" dirty="0" smtClean="0">
                <a:solidFill>
                  <a:srgbClr val="FF0000"/>
                </a:solidFill>
              </a:rPr>
              <a:t>21 </a:t>
            </a:r>
            <a:r>
              <a:rPr lang="en-US" sz="1900" dirty="0" smtClean="0"/>
              <a:t>ppm</a:t>
            </a:r>
            <a:r>
              <a:rPr lang="en-US" sz="1900" dirty="0"/>
              <a:t>, </a:t>
            </a:r>
            <a:r>
              <a:rPr lang="en-US" sz="1900" dirty="0" smtClean="0"/>
              <a:t>20 cigarettes </a:t>
            </a:r>
            <a:r>
              <a:rPr lang="en-US" sz="1900" dirty="0" err="1" smtClean="0"/>
              <a:t>roulées</a:t>
            </a:r>
            <a:r>
              <a:rPr lang="en-US" sz="1900" dirty="0" smtClean="0"/>
              <a:t> par jour</a:t>
            </a:r>
            <a:endParaRPr lang="en-US" sz="1900" dirty="0"/>
          </a:p>
          <a:p>
            <a:r>
              <a:rPr lang="en-US" sz="1900" dirty="0" err="1" smtClean="0"/>
              <a:t>Deuxième</a:t>
            </a:r>
            <a:r>
              <a:rPr lang="en-US" sz="1900" dirty="0" smtClean="0"/>
              <a:t> </a:t>
            </a:r>
            <a:r>
              <a:rPr lang="en-US" sz="1900" dirty="0" err="1" smtClean="0"/>
              <a:t>semaine</a:t>
            </a:r>
            <a:r>
              <a:rPr lang="en-US" sz="1900" dirty="0" smtClean="0"/>
              <a:t>: </a:t>
            </a:r>
            <a:r>
              <a:rPr lang="en-US" sz="1900" dirty="0"/>
              <a:t>2x21mg </a:t>
            </a:r>
            <a:r>
              <a:rPr lang="en-US" sz="1900" dirty="0" smtClean="0"/>
              <a:t>patch: CO </a:t>
            </a:r>
            <a:r>
              <a:rPr lang="en-US" sz="1900" dirty="0" err="1" smtClean="0"/>
              <a:t>expiré</a:t>
            </a:r>
            <a:r>
              <a:rPr lang="en-US" sz="1900" dirty="0" smtClean="0"/>
              <a:t> </a:t>
            </a:r>
            <a:r>
              <a:rPr lang="en-US" sz="1900" dirty="0" smtClean="0">
                <a:solidFill>
                  <a:srgbClr val="FF0000"/>
                </a:solidFill>
              </a:rPr>
              <a:t>10 </a:t>
            </a:r>
            <a:r>
              <a:rPr lang="en-US" sz="1900" dirty="0" smtClean="0"/>
              <a:t>ppm</a:t>
            </a:r>
            <a:r>
              <a:rPr lang="en-US" sz="1900" dirty="0"/>
              <a:t>, </a:t>
            </a:r>
            <a:r>
              <a:rPr lang="en-US" sz="1900" dirty="0" smtClean="0"/>
              <a:t>8 cigarettes </a:t>
            </a:r>
            <a:r>
              <a:rPr lang="en-US" sz="1900" dirty="0" err="1" smtClean="0"/>
              <a:t>roulées</a:t>
            </a:r>
            <a:r>
              <a:rPr lang="en-US" sz="1900" dirty="0" smtClean="0"/>
              <a:t> par jour</a:t>
            </a:r>
            <a:endParaRPr lang="en-US" sz="1900" dirty="0"/>
          </a:p>
          <a:p>
            <a:r>
              <a:rPr lang="en-US" sz="1900" dirty="0" err="1" smtClean="0"/>
              <a:t>Troisième</a:t>
            </a:r>
            <a:r>
              <a:rPr lang="en-US" sz="1900" dirty="0" smtClean="0"/>
              <a:t> </a:t>
            </a:r>
            <a:r>
              <a:rPr lang="en-US" sz="1900" dirty="0" err="1" smtClean="0"/>
              <a:t>semaine</a:t>
            </a:r>
            <a:r>
              <a:rPr lang="en-US" sz="1900" dirty="0" smtClean="0"/>
              <a:t>: </a:t>
            </a:r>
            <a:r>
              <a:rPr lang="en-US" sz="1900" dirty="0"/>
              <a:t>3x21mg </a:t>
            </a:r>
            <a:r>
              <a:rPr lang="en-US" sz="1900" dirty="0" smtClean="0"/>
              <a:t>patch: CO </a:t>
            </a:r>
            <a:r>
              <a:rPr lang="en-US" sz="1900" dirty="0" err="1" smtClean="0"/>
              <a:t>expirè</a:t>
            </a:r>
            <a:r>
              <a:rPr lang="en-US" sz="1900" dirty="0" smtClean="0"/>
              <a:t> </a:t>
            </a:r>
            <a:r>
              <a:rPr lang="en-US" sz="1900" dirty="0" smtClean="0">
                <a:solidFill>
                  <a:srgbClr val="FF0000"/>
                </a:solidFill>
              </a:rPr>
              <a:t>3 </a:t>
            </a:r>
            <a:r>
              <a:rPr lang="en-US" sz="1900" dirty="0" smtClean="0"/>
              <a:t>ppm</a:t>
            </a:r>
            <a:r>
              <a:rPr lang="en-US" sz="1900" dirty="0"/>
              <a:t>, </a:t>
            </a:r>
            <a:r>
              <a:rPr lang="en-US" sz="1900" dirty="0" smtClean="0"/>
              <a:t>pas de cigarettes</a:t>
            </a:r>
            <a:endParaRPr lang="en-US" sz="1900" dirty="0"/>
          </a:p>
          <a:p>
            <a:r>
              <a:rPr lang="en-US" sz="1900" dirty="0"/>
              <a:t> </a:t>
            </a:r>
            <a:r>
              <a:rPr lang="en-US" sz="1900" dirty="0" smtClean="0"/>
              <a:t>2 </a:t>
            </a:r>
            <a:r>
              <a:rPr lang="en-US" sz="1900" dirty="0" err="1"/>
              <a:t>m</a:t>
            </a:r>
            <a:r>
              <a:rPr lang="en-US" sz="1900" dirty="0" err="1" smtClean="0"/>
              <a:t>ois</a:t>
            </a:r>
            <a:r>
              <a:rPr lang="en-US" sz="1900" dirty="0" smtClean="0"/>
              <a:t> plus </a:t>
            </a:r>
            <a:r>
              <a:rPr lang="en-US" sz="1900" dirty="0" err="1" smtClean="0"/>
              <a:t>tard</a:t>
            </a:r>
            <a:r>
              <a:rPr lang="en-US" sz="1900" dirty="0" smtClean="0"/>
              <a:t>: Michael ne fume </a:t>
            </a:r>
            <a:r>
              <a:rPr lang="en-US" sz="1900" dirty="0" err="1" smtClean="0"/>
              <a:t>toujours</a:t>
            </a:r>
            <a:r>
              <a:rPr lang="en-US" sz="1900" dirty="0" smtClean="0"/>
              <a:t> pas </a:t>
            </a:r>
          </a:p>
          <a:p>
            <a:r>
              <a:rPr lang="en-US" sz="1900" dirty="0" err="1" smtClean="0"/>
              <a:t>Suivi</a:t>
            </a:r>
            <a:r>
              <a:rPr lang="en-US" sz="1900" dirty="0" smtClean="0"/>
              <a:t> pendant 12  </a:t>
            </a:r>
            <a:r>
              <a:rPr lang="en-US" sz="1900" dirty="0" err="1" smtClean="0"/>
              <a:t>mois</a:t>
            </a:r>
            <a:r>
              <a:rPr lang="en-US" sz="1900" dirty="0" smtClean="0"/>
              <a:t> au total avec </a:t>
            </a:r>
            <a:r>
              <a:rPr lang="en-US" sz="1900" dirty="0" err="1" smtClean="0"/>
              <a:t>espacement</a:t>
            </a:r>
            <a:r>
              <a:rPr lang="en-US" sz="1900" dirty="0" smtClean="0"/>
              <a:t> des consultations et </a:t>
            </a:r>
            <a:r>
              <a:rPr lang="en-US" sz="1900" dirty="0" err="1" smtClean="0"/>
              <a:t>réduction</a:t>
            </a:r>
            <a:r>
              <a:rPr lang="en-US" sz="1900" dirty="0" smtClean="0"/>
              <a:t> progressive des </a:t>
            </a:r>
            <a:r>
              <a:rPr lang="en-US" sz="1900" dirty="0" err="1" smtClean="0"/>
              <a:t>patchs</a:t>
            </a:r>
            <a:r>
              <a:rPr lang="en-US" sz="1900" dirty="0" smtClean="0"/>
              <a:t> </a:t>
            </a:r>
            <a:r>
              <a:rPr lang="en-US" sz="1900" dirty="0" err="1" smtClean="0"/>
              <a:t>jusqu’à</a:t>
            </a:r>
            <a:r>
              <a:rPr lang="en-US" sz="1900" dirty="0" smtClean="0"/>
              <a:t> un patch de 21 mg/24 h  après trois </a:t>
            </a:r>
            <a:r>
              <a:rPr lang="en-US" sz="1900" dirty="0" err="1" smtClean="0"/>
              <a:t>mois</a:t>
            </a:r>
            <a:r>
              <a:rPr lang="en-US" sz="1900" dirty="0" smtClean="0"/>
              <a:t> </a:t>
            </a:r>
          </a:p>
          <a:p>
            <a:r>
              <a:rPr lang="en-US" sz="1900" dirty="0" err="1" smtClean="0"/>
              <a:t>Arrêt</a:t>
            </a:r>
            <a:r>
              <a:rPr lang="en-US" sz="1900" dirty="0" smtClean="0"/>
              <a:t> du patch à six </a:t>
            </a:r>
            <a:r>
              <a:rPr lang="en-US" sz="1900" dirty="0" err="1" smtClean="0"/>
              <a:t>mois</a:t>
            </a:r>
            <a:r>
              <a:rPr lang="en-US" sz="1900" dirty="0" smtClean="0"/>
              <a:t>.</a:t>
            </a:r>
            <a:endParaRPr lang="en-US" sz="19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Renee Bittoun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37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28600"/>
            <a:ext cx="6963116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700" dirty="0" err="1" smtClean="0"/>
              <a:t>Stratégie</a:t>
            </a:r>
            <a:r>
              <a:rPr lang="en-US" sz="2700" dirty="0" smtClean="0"/>
              <a:t> de </a:t>
            </a:r>
            <a:r>
              <a:rPr lang="en-US" sz="2700" dirty="0" err="1" smtClean="0"/>
              <a:t>réduction</a:t>
            </a:r>
            <a:r>
              <a:rPr lang="en-US" sz="2700" dirty="0" smtClean="0"/>
              <a:t> du </a:t>
            </a:r>
            <a:r>
              <a:rPr lang="en-US" sz="2700" dirty="0" err="1" smtClean="0"/>
              <a:t>tabagisme</a:t>
            </a:r>
            <a:r>
              <a:rPr lang="en-US" sz="2700" dirty="0" smtClean="0"/>
              <a:t> </a:t>
            </a:r>
            <a:r>
              <a:rPr lang="en-US" sz="2700" dirty="0" err="1" smtClean="0"/>
              <a:t>ouvre</a:t>
            </a:r>
            <a:r>
              <a:rPr lang="en-US" sz="2700" dirty="0" smtClean="0"/>
              <a:t> la </a:t>
            </a:r>
            <a:r>
              <a:rPr lang="en-US" sz="2700" dirty="0" err="1" smtClean="0"/>
              <a:t>porte</a:t>
            </a:r>
            <a:r>
              <a:rPr lang="en-US" sz="2700" dirty="0" smtClean="0"/>
              <a:t> à </a:t>
            </a:r>
            <a:r>
              <a:rPr lang="en-US" sz="2700" dirty="0" err="1" smtClean="0"/>
              <a:t>l’arrêt</a:t>
            </a:r>
            <a:r>
              <a:rPr lang="en-US" sz="2700" dirty="0" smtClean="0"/>
              <a:t>: un pas </a:t>
            </a:r>
            <a:r>
              <a:rPr lang="en-US" sz="2700" dirty="0" err="1" smtClean="0"/>
              <a:t>dans</a:t>
            </a:r>
            <a:r>
              <a:rPr lang="en-US" sz="2700" dirty="0" smtClean="0"/>
              <a:t> la bonne direction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51054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AU" u="sng" dirty="0" err="1" smtClean="0"/>
              <a:t>Réduire</a:t>
            </a:r>
            <a:r>
              <a:rPr lang="en-AU" u="sng" dirty="0" smtClean="0"/>
              <a:t> la consummation de </a:t>
            </a:r>
            <a:r>
              <a:rPr lang="en-AU" u="sng" dirty="0" err="1" smtClean="0"/>
              <a:t>tabac</a:t>
            </a:r>
            <a:r>
              <a:rPr lang="en-AU" u="sng" dirty="0" smtClean="0"/>
              <a:t> </a:t>
            </a:r>
            <a:r>
              <a:rPr lang="en-AU" u="sng" dirty="0" err="1" smtClean="0"/>
              <a:t>peut</a:t>
            </a:r>
            <a:r>
              <a:rPr lang="en-AU" u="sng" dirty="0" smtClean="0"/>
              <a:t>- </a:t>
            </a:r>
            <a:r>
              <a:rPr lang="en-AU" u="sng" dirty="0" err="1" smtClean="0"/>
              <a:t>être</a:t>
            </a:r>
            <a:r>
              <a:rPr lang="en-AU" u="sng" dirty="0" smtClean="0"/>
              <a:t> </a:t>
            </a:r>
            <a:r>
              <a:rPr lang="en-AU" u="sng" dirty="0" err="1" smtClean="0"/>
              <a:t>contre</a:t>
            </a:r>
            <a:r>
              <a:rPr lang="en-AU" u="sng" dirty="0" err="1"/>
              <a:t>-</a:t>
            </a:r>
            <a:r>
              <a:rPr lang="en-AU" u="sng" dirty="0" err="1" smtClean="0"/>
              <a:t>productif</a:t>
            </a:r>
            <a:r>
              <a:rPr lang="en-AU" u="sng" dirty="0" smtClean="0"/>
              <a:t> </a:t>
            </a:r>
            <a:r>
              <a:rPr lang="en-AU" u="sng" dirty="0" err="1" smtClean="0"/>
              <a:t>parce</a:t>
            </a:r>
            <a:r>
              <a:rPr lang="en-AU" u="sng" dirty="0" smtClean="0"/>
              <a:t> que:  </a:t>
            </a:r>
            <a:endParaRPr lang="en-AU" u="sng" dirty="0"/>
          </a:p>
          <a:p>
            <a:r>
              <a:rPr lang="en-AU" dirty="0" smtClean="0"/>
              <a:t>Les </a:t>
            </a:r>
            <a:r>
              <a:rPr lang="en-AU" dirty="0" err="1" smtClean="0"/>
              <a:t>fumeurs</a:t>
            </a:r>
            <a:r>
              <a:rPr lang="en-AU" dirty="0" smtClean="0"/>
              <a:t> </a:t>
            </a:r>
            <a:r>
              <a:rPr lang="en-AU" dirty="0" err="1" smtClean="0"/>
              <a:t>titrent</a:t>
            </a:r>
            <a:r>
              <a:rPr lang="en-AU" dirty="0" smtClean="0"/>
              <a:t> </a:t>
            </a:r>
            <a:r>
              <a:rPr lang="en-AU" dirty="0" err="1" smtClean="0"/>
              <a:t>leur</a:t>
            </a:r>
            <a:r>
              <a:rPr lang="en-AU" dirty="0" smtClean="0"/>
              <a:t> </a:t>
            </a:r>
            <a:r>
              <a:rPr lang="en-AU" dirty="0" err="1" smtClean="0"/>
              <a:t>niveau</a:t>
            </a:r>
            <a:r>
              <a:rPr lang="en-AU" dirty="0" smtClean="0"/>
              <a:t> </a:t>
            </a:r>
            <a:r>
              <a:rPr lang="en-AU" dirty="0" err="1" smtClean="0"/>
              <a:t>plasmatique</a:t>
            </a:r>
            <a:r>
              <a:rPr lang="en-AU" dirty="0" smtClean="0"/>
              <a:t> de nicotine </a:t>
            </a:r>
          </a:p>
          <a:p>
            <a:pPr marL="0" indent="0">
              <a:buNone/>
            </a:pPr>
            <a:r>
              <a:rPr lang="en-AU" dirty="0" smtClean="0"/>
              <a:t>     </a:t>
            </a:r>
            <a:r>
              <a:rPr lang="en-AU" dirty="0" err="1" smtClean="0"/>
              <a:t>Ils</a:t>
            </a:r>
            <a:r>
              <a:rPr lang="en-AU" dirty="0" smtClean="0"/>
              <a:t> </a:t>
            </a:r>
            <a:r>
              <a:rPr lang="en-AU" dirty="0" err="1" smtClean="0"/>
              <a:t>compensent</a:t>
            </a:r>
            <a:r>
              <a:rPr lang="en-AU" dirty="0" smtClean="0"/>
              <a:t> </a:t>
            </a:r>
            <a:r>
              <a:rPr lang="en-AU" dirty="0" err="1" smtClean="0"/>
              <a:t>l’absence</a:t>
            </a:r>
            <a:r>
              <a:rPr lang="en-AU" dirty="0" smtClean="0"/>
              <a:t> de nicotine en inhalant plus </a:t>
            </a:r>
            <a:r>
              <a:rPr lang="en-AU" dirty="0" err="1" smtClean="0"/>
              <a:t>profondément</a:t>
            </a:r>
            <a:endParaRPr lang="en-AU" dirty="0" smtClean="0"/>
          </a:p>
          <a:p>
            <a:r>
              <a:rPr lang="en-AU" dirty="0" err="1" smtClean="0"/>
              <a:t>Ils</a:t>
            </a:r>
            <a:r>
              <a:rPr lang="en-AU" dirty="0" smtClean="0"/>
              <a:t> </a:t>
            </a:r>
            <a:r>
              <a:rPr lang="en-AU" dirty="0" err="1" smtClean="0"/>
              <a:t>fument</a:t>
            </a:r>
            <a:r>
              <a:rPr lang="en-AU" dirty="0" smtClean="0"/>
              <a:t> la cigarette à fond et en </a:t>
            </a:r>
            <a:r>
              <a:rPr lang="en-AU" dirty="0" err="1" smtClean="0"/>
              <a:t>faisant</a:t>
            </a:r>
            <a:r>
              <a:rPr lang="en-AU" dirty="0" smtClean="0"/>
              <a:t> </a:t>
            </a:r>
            <a:r>
              <a:rPr lang="en-AU" dirty="0" err="1" smtClean="0"/>
              <a:t>cela</a:t>
            </a:r>
            <a:r>
              <a:rPr lang="en-AU" dirty="0" smtClean="0"/>
              <a:t> </a:t>
            </a:r>
            <a:r>
              <a:rPr lang="en-AU" dirty="0" err="1" smtClean="0"/>
              <a:t>ils</a:t>
            </a:r>
            <a:r>
              <a:rPr lang="en-AU" dirty="0" smtClean="0"/>
              <a:t> </a:t>
            </a:r>
            <a:r>
              <a:rPr lang="en-AU" dirty="0" err="1" smtClean="0"/>
              <a:t>changent</a:t>
            </a:r>
            <a:r>
              <a:rPr lang="en-AU" dirty="0" smtClean="0"/>
              <a:t> la </a:t>
            </a:r>
            <a:r>
              <a:rPr lang="en-AU" dirty="0" err="1" smtClean="0"/>
              <a:t>topographie</a:t>
            </a:r>
            <a:r>
              <a:rPr lang="en-AU" dirty="0" smtClean="0"/>
              <a:t> de </a:t>
            </a:r>
            <a:r>
              <a:rPr lang="en-AU" dirty="0" err="1" smtClean="0"/>
              <a:t>leur</a:t>
            </a:r>
            <a:r>
              <a:rPr lang="en-AU" dirty="0" smtClean="0"/>
              <a:t> </a:t>
            </a:r>
            <a:r>
              <a:rPr lang="en-AU" dirty="0" err="1" smtClean="0"/>
              <a:t>tabagisme</a:t>
            </a:r>
            <a:r>
              <a:rPr lang="en-AU" dirty="0" smtClean="0"/>
              <a:t> (Bittoun, 2008). </a:t>
            </a:r>
          </a:p>
          <a:p>
            <a:pPr marL="0" indent="0">
              <a:buNone/>
            </a:pPr>
            <a:r>
              <a:rPr lang="en-AU" u="sng" dirty="0" err="1" smtClean="0"/>
              <a:t>Fumer</a:t>
            </a:r>
            <a:r>
              <a:rPr lang="en-AU" u="sng" dirty="0" smtClean="0"/>
              <a:t> en </a:t>
            </a:r>
            <a:r>
              <a:rPr lang="en-AU" u="sng" dirty="0" err="1" smtClean="0"/>
              <a:t>même</a:t>
            </a:r>
            <a:r>
              <a:rPr lang="en-AU" u="sng" dirty="0" smtClean="0"/>
              <a:t> temps </a:t>
            </a:r>
            <a:r>
              <a:rPr lang="en-AU" u="sng" dirty="0" err="1" smtClean="0"/>
              <a:t>que</a:t>
            </a:r>
            <a:r>
              <a:rPr lang="en-AU" u="sng" dirty="0" smtClean="0"/>
              <a:t> </a:t>
            </a:r>
            <a:r>
              <a:rPr lang="en-AU" u="sng" dirty="0" err="1" smtClean="0"/>
              <a:t>d’utiliser</a:t>
            </a:r>
            <a:r>
              <a:rPr lang="en-AU" u="sng" dirty="0" smtClean="0"/>
              <a:t> les TSN </a:t>
            </a:r>
          </a:p>
          <a:p>
            <a:r>
              <a:rPr lang="en-AU" dirty="0" smtClean="0"/>
              <a:t>La </a:t>
            </a:r>
            <a:r>
              <a:rPr lang="en-AU" dirty="0" err="1" smtClean="0"/>
              <a:t>personne</a:t>
            </a:r>
            <a:r>
              <a:rPr lang="en-AU" dirty="0" smtClean="0"/>
              <a:t> fume </a:t>
            </a:r>
            <a:r>
              <a:rPr lang="en-AU" dirty="0" err="1" smtClean="0"/>
              <a:t>moins</a:t>
            </a:r>
            <a:r>
              <a:rPr lang="en-AU" dirty="0" smtClean="0"/>
              <a:t> </a:t>
            </a:r>
          </a:p>
          <a:p>
            <a:r>
              <a:rPr lang="en-AU" dirty="0" smtClean="0"/>
              <a:t>La </a:t>
            </a:r>
            <a:r>
              <a:rPr lang="en-AU" dirty="0" err="1" smtClean="0"/>
              <a:t>personne</a:t>
            </a:r>
            <a:r>
              <a:rPr lang="en-AU" dirty="0" smtClean="0"/>
              <a:t> inhale </a:t>
            </a:r>
            <a:r>
              <a:rPr lang="en-AU" dirty="0" err="1" smtClean="0"/>
              <a:t>moins</a:t>
            </a:r>
            <a:r>
              <a:rPr lang="en-AU" dirty="0" smtClean="0"/>
              <a:t> de CO et des </a:t>
            </a:r>
            <a:r>
              <a:rPr lang="en-AU" dirty="0" err="1" smtClean="0"/>
              <a:t>particules</a:t>
            </a:r>
            <a:r>
              <a:rPr lang="en-AU" dirty="0" smtClean="0"/>
              <a:t> fines (</a:t>
            </a:r>
            <a:r>
              <a:rPr lang="en-AU" dirty="0" err="1" smtClean="0"/>
              <a:t>Benowitz</a:t>
            </a:r>
            <a:r>
              <a:rPr lang="en-AU" dirty="0" smtClean="0"/>
              <a:t>, 2008)</a:t>
            </a:r>
          </a:p>
          <a:p>
            <a:r>
              <a:rPr lang="en-US" dirty="0" smtClean="0"/>
              <a:t>Les TSN </a:t>
            </a:r>
            <a:r>
              <a:rPr lang="en-US" dirty="0" err="1" smtClean="0"/>
              <a:t>lorsqu’ils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associés</a:t>
            </a:r>
            <a:r>
              <a:rPr lang="en-US" dirty="0" smtClean="0"/>
              <a:t> aux initiatives de </a:t>
            </a:r>
            <a:r>
              <a:rPr lang="en-US" dirty="0" err="1" smtClean="0"/>
              <a:t>réduction</a:t>
            </a:r>
            <a:r>
              <a:rPr lang="en-US" dirty="0" smtClean="0"/>
              <a:t> du </a:t>
            </a:r>
            <a:r>
              <a:rPr lang="en-US" dirty="0" err="1" smtClean="0"/>
              <a:t>tabagisme</a:t>
            </a:r>
            <a:r>
              <a:rPr lang="en-US" dirty="0"/>
              <a:t> </a:t>
            </a:r>
            <a:r>
              <a:rPr lang="en-US" dirty="0" err="1" smtClean="0"/>
              <a:t>augmente</a:t>
            </a:r>
            <a:r>
              <a:rPr lang="en-US" dirty="0" smtClean="0"/>
              <a:t>  le </a:t>
            </a:r>
            <a:r>
              <a:rPr lang="en-US" dirty="0" err="1" smtClean="0"/>
              <a:t>taux</a:t>
            </a:r>
            <a:r>
              <a:rPr lang="en-US" dirty="0" smtClean="0"/>
              <a:t> </a:t>
            </a:r>
            <a:r>
              <a:rPr lang="en-US" dirty="0" err="1" smtClean="0"/>
              <a:t>d’abandon</a:t>
            </a:r>
            <a:r>
              <a:rPr lang="en-US" dirty="0" smtClean="0"/>
              <a:t> du </a:t>
            </a:r>
            <a:r>
              <a:rPr lang="en-US" dirty="0" err="1" smtClean="0"/>
              <a:t>tabac</a:t>
            </a:r>
            <a:r>
              <a:rPr lang="en-US" dirty="0" smtClean="0"/>
              <a:t> à long-</a:t>
            </a:r>
            <a:r>
              <a:rPr lang="en-US" dirty="0" err="1" smtClean="0"/>
              <a:t>terme</a:t>
            </a:r>
            <a:r>
              <a:rPr lang="en-US" dirty="0" smtClean="0"/>
              <a:t> </a:t>
            </a:r>
            <a:r>
              <a:rPr lang="en-US" dirty="0" err="1" smtClean="0"/>
              <a:t>parmi</a:t>
            </a:r>
            <a:r>
              <a:rPr lang="en-US" dirty="0" smtClean="0"/>
              <a:t> les </a:t>
            </a:r>
            <a:r>
              <a:rPr lang="en-US" dirty="0" err="1" smtClean="0"/>
              <a:t>fumeurs</a:t>
            </a:r>
            <a:r>
              <a:rPr lang="en-US" dirty="0" smtClean="0"/>
              <a:t> qui ne </a:t>
            </a:r>
            <a:r>
              <a:rPr lang="en-US" dirty="0" err="1" smtClean="0"/>
              <a:t>sont</a:t>
            </a:r>
            <a:r>
              <a:rPr lang="en-US" dirty="0" smtClean="0"/>
              <a:t> pas encore </a:t>
            </a:r>
            <a:r>
              <a:rPr lang="en-US" dirty="0" err="1" smtClean="0"/>
              <a:t>prêts</a:t>
            </a:r>
            <a:r>
              <a:rPr lang="en-US" dirty="0" smtClean="0"/>
              <a:t> à </a:t>
            </a:r>
            <a:r>
              <a:rPr lang="en-US" dirty="0" err="1" smtClean="0"/>
              <a:t>arrêter</a:t>
            </a:r>
            <a:r>
              <a:rPr lang="en-US" dirty="0" smtClean="0"/>
              <a:t>  de </a:t>
            </a:r>
            <a:r>
              <a:rPr lang="en-US" dirty="0" err="1" smtClean="0"/>
              <a:t>fumer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Asfar</a:t>
            </a:r>
            <a:r>
              <a:rPr lang="en-US" dirty="0"/>
              <a:t>, </a:t>
            </a:r>
            <a:r>
              <a:rPr lang="en-US" dirty="0" smtClean="0"/>
              <a:t>2011, Hughes 2013).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52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Notre experience avec les TSN </a:t>
            </a:r>
            <a:r>
              <a:rPr lang="en-US" sz="2800" dirty="0" err="1" smtClean="0"/>
              <a:t>comme</a:t>
            </a:r>
            <a:r>
              <a:rPr lang="en-US" sz="2800" dirty="0" smtClean="0"/>
              <a:t> transition </a:t>
            </a:r>
            <a:r>
              <a:rPr lang="en-US" sz="2800" dirty="0" err="1" smtClean="0"/>
              <a:t>vers</a:t>
            </a:r>
            <a:r>
              <a:rPr lang="en-US" sz="2800" dirty="0" smtClean="0"/>
              <a:t> le </a:t>
            </a:r>
            <a:r>
              <a:rPr lang="en-US" sz="2800" dirty="0" err="1" smtClean="0"/>
              <a:t>sevrage</a:t>
            </a:r>
            <a:r>
              <a:rPr lang="en-US" sz="2800" dirty="0" smtClean="0"/>
              <a:t> </a:t>
            </a:r>
            <a:r>
              <a:rPr lang="en-US" sz="2800" dirty="0" err="1" smtClean="0"/>
              <a:t>tabagique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Elle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utilisée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diverses</a:t>
            </a:r>
            <a:r>
              <a:rPr lang="en-US" dirty="0" smtClean="0"/>
              <a:t> </a:t>
            </a:r>
            <a:r>
              <a:rPr lang="en-US" dirty="0" err="1" smtClean="0"/>
              <a:t>lignes</a:t>
            </a:r>
            <a:r>
              <a:rPr lang="en-US" dirty="0" smtClean="0"/>
              <a:t> de </a:t>
            </a:r>
            <a:r>
              <a:rPr lang="en-US" dirty="0" err="1" smtClean="0"/>
              <a:t>pratique</a:t>
            </a:r>
            <a:r>
              <a:rPr lang="en-US" dirty="0"/>
              <a:t> </a:t>
            </a:r>
            <a:r>
              <a:rPr lang="en-US" dirty="0" err="1" smtClean="0"/>
              <a:t>cliniques</a:t>
            </a:r>
            <a:endParaRPr lang="en-US" dirty="0" smtClean="0"/>
          </a:p>
          <a:p>
            <a:r>
              <a:rPr lang="en-US" dirty="0" smtClean="0"/>
              <a:t>Elle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utilisée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les </a:t>
            </a:r>
            <a:r>
              <a:rPr lang="en-US" dirty="0" err="1" smtClean="0"/>
              <a:t>départements</a:t>
            </a:r>
            <a:r>
              <a:rPr lang="en-US" dirty="0" smtClean="0"/>
              <a:t> de santé </a:t>
            </a:r>
            <a:r>
              <a:rPr lang="en-US" dirty="0" err="1" smtClean="0"/>
              <a:t>mentale</a:t>
            </a:r>
            <a:r>
              <a:rPr lang="en-US" dirty="0" smtClean="0"/>
              <a:t> </a:t>
            </a:r>
            <a:r>
              <a:rPr lang="en-US" sz="2000" dirty="0"/>
              <a:t>(Bittoun et al </a:t>
            </a:r>
            <a:r>
              <a:rPr lang="en-US" sz="2000" dirty="0" err="1"/>
              <a:t>JoSC</a:t>
            </a:r>
            <a:r>
              <a:rPr lang="en-US" sz="2000" dirty="0"/>
              <a:t> </a:t>
            </a:r>
            <a:r>
              <a:rPr lang="en-US" sz="2000" dirty="0" smtClean="0"/>
              <a:t>2013;  Bittoun ANZJP 2014)</a:t>
            </a:r>
          </a:p>
          <a:p>
            <a:r>
              <a:rPr lang="en-US" dirty="0" smtClean="0"/>
              <a:t>Elle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utilisee</a:t>
            </a:r>
            <a:r>
              <a:rPr lang="en-US" dirty="0" smtClean="0"/>
              <a:t> </a:t>
            </a:r>
            <a:r>
              <a:rPr lang="en-US" dirty="0" err="1" smtClean="0"/>
              <a:t>avant</a:t>
            </a:r>
            <a:r>
              <a:rPr lang="en-US" dirty="0" smtClean="0"/>
              <a:t> </a:t>
            </a:r>
            <a:r>
              <a:rPr lang="en-US" dirty="0" err="1" smtClean="0"/>
              <a:t>l’admission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un </a:t>
            </a:r>
            <a:r>
              <a:rPr lang="en-US" dirty="0" err="1"/>
              <a:t>é</a:t>
            </a:r>
            <a:r>
              <a:rPr lang="en-US" dirty="0" err="1" smtClean="0"/>
              <a:t>tablissement</a:t>
            </a:r>
            <a:r>
              <a:rPr lang="en-US" dirty="0" smtClean="0"/>
              <a:t> de santé pour </a:t>
            </a:r>
            <a:r>
              <a:rPr lang="en-US" dirty="0" err="1" smtClean="0"/>
              <a:t>desintoxication</a:t>
            </a:r>
            <a:r>
              <a:rPr lang="en-US" dirty="0" smtClean="0"/>
              <a:t> (</a:t>
            </a:r>
            <a:r>
              <a:rPr lang="en-US" dirty="0" err="1" smtClean="0"/>
              <a:t>essai</a:t>
            </a:r>
            <a:r>
              <a:rPr lang="en-US" dirty="0" smtClean="0"/>
              <a:t> </a:t>
            </a:r>
            <a:r>
              <a:rPr lang="en-US" dirty="0" err="1" smtClean="0"/>
              <a:t>clinique</a:t>
            </a:r>
            <a:r>
              <a:rPr lang="en-US" dirty="0" smtClean="0"/>
              <a:t> de </a:t>
            </a:r>
            <a:r>
              <a:rPr lang="en-US" dirty="0" err="1" smtClean="0"/>
              <a:t>traitement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11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Besoin</a:t>
            </a:r>
            <a:r>
              <a:rPr lang="en-US" dirty="0" smtClean="0"/>
              <a:t> de changer le </a:t>
            </a:r>
            <a:r>
              <a:rPr lang="en-US" dirty="0" err="1" smtClean="0"/>
              <a:t>langage</a:t>
            </a:r>
            <a:r>
              <a:rPr lang="en-US" dirty="0" smtClean="0"/>
              <a:t>: </a:t>
            </a:r>
            <a:r>
              <a:rPr lang="en-US" dirty="0" err="1" smtClean="0"/>
              <a:t>gérer</a:t>
            </a:r>
            <a:r>
              <a:rPr lang="en-US" dirty="0" smtClean="0"/>
              <a:t> </a:t>
            </a:r>
            <a:r>
              <a:rPr lang="en-US" dirty="0" err="1" smtClean="0"/>
              <a:t>plutôt</a:t>
            </a:r>
            <a:r>
              <a:rPr lang="en-US" dirty="0" smtClean="0"/>
              <a:t> </a:t>
            </a:r>
            <a:r>
              <a:rPr lang="en-US" dirty="0" err="1" smtClean="0"/>
              <a:t>qu’arrêter</a:t>
            </a:r>
            <a:endParaRPr lang="en-US" dirty="0" smtClean="0"/>
          </a:p>
          <a:p>
            <a:r>
              <a:rPr lang="en-US" dirty="0" smtClean="0"/>
              <a:t>Le </a:t>
            </a:r>
            <a:r>
              <a:rPr lang="en-US" dirty="0" err="1" smtClean="0"/>
              <a:t>jugement</a:t>
            </a:r>
            <a:r>
              <a:rPr lang="en-US" dirty="0" smtClean="0"/>
              <a:t> /</a:t>
            </a:r>
            <a:r>
              <a:rPr lang="en-US" dirty="0" err="1" smtClean="0"/>
              <a:t>prise</a:t>
            </a:r>
            <a:r>
              <a:rPr lang="en-US" dirty="0" smtClean="0"/>
              <a:t> de </a:t>
            </a:r>
            <a:r>
              <a:rPr lang="en-US" dirty="0" err="1" smtClean="0"/>
              <a:t>décision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corrompu</a:t>
            </a:r>
            <a:r>
              <a:rPr lang="en-US" dirty="0" smtClean="0"/>
              <a:t> par la </a:t>
            </a:r>
            <a:r>
              <a:rPr lang="en-US" dirty="0" err="1" smtClean="0"/>
              <a:t>dépendence</a:t>
            </a:r>
            <a:r>
              <a:rPr lang="en-US" dirty="0" smtClean="0"/>
              <a:t> au </a:t>
            </a:r>
            <a:r>
              <a:rPr lang="en-US" dirty="0" err="1" smtClean="0"/>
              <a:t>tabac</a:t>
            </a:r>
            <a:r>
              <a:rPr lang="en-US" dirty="0" smtClean="0"/>
              <a:t> (</a:t>
            </a:r>
            <a:r>
              <a:rPr lang="en-US" dirty="0" err="1" smtClean="0"/>
              <a:t>fumer</a:t>
            </a:r>
            <a:r>
              <a:rPr lang="en-US" dirty="0" smtClean="0"/>
              <a:t> </a:t>
            </a:r>
            <a:r>
              <a:rPr lang="en-US" dirty="0" err="1" smtClean="0"/>
              <a:t>n’est</a:t>
            </a:r>
            <a:r>
              <a:rPr lang="en-US" dirty="0" smtClean="0"/>
              <a:t> pas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leur</a:t>
            </a:r>
            <a:r>
              <a:rPr lang="en-US" dirty="0" smtClean="0"/>
              <a:t> </a:t>
            </a:r>
            <a:r>
              <a:rPr lang="en-US" dirty="0" err="1" smtClean="0"/>
              <a:t>intérêt</a:t>
            </a:r>
            <a:r>
              <a:rPr lang="en-US" dirty="0" smtClean="0"/>
              <a:t>)</a:t>
            </a:r>
          </a:p>
          <a:p>
            <a:r>
              <a:rPr lang="en-US" dirty="0" smtClean="0"/>
              <a:t>Changer </a:t>
            </a:r>
            <a:r>
              <a:rPr lang="en-US" dirty="0"/>
              <a:t>the default </a:t>
            </a:r>
            <a:r>
              <a:rPr lang="en-US" dirty="0" smtClean="0"/>
              <a:t>a non-participation</a:t>
            </a:r>
          </a:p>
          <a:p>
            <a:r>
              <a:rPr lang="en-US" dirty="0" err="1" smtClean="0"/>
              <a:t>L’utilisation</a:t>
            </a:r>
            <a:r>
              <a:rPr lang="en-US" dirty="0" smtClean="0"/>
              <a:t> de la </a:t>
            </a:r>
            <a:r>
              <a:rPr lang="en-US" dirty="0" err="1" smtClean="0"/>
              <a:t>pharmacotherapie</a:t>
            </a:r>
            <a:r>
              <a:rPr lang="en-US" dirty="0" smtClean="0"/>
              <a:t> </a:t>
            </a:r>
            <a:r>
              <a:rPr lang="en-US" dirty="0" err="1" smtClean="0"/>
              <a:t>d’appoint</a:t>
            </a:r>
            <a:r>
              <a:rPr lang="en-US" dirty="0" smtClean="0"/>
              <a:t> change les </a:t>
            </a:r>
            <a:r>
              <a:rPr lang="en-US" dirty="0" err="1" smtClean="0"/>
              <a:t>voies</a:t>
            </a:r>
            <a:r>
              <a:rPr lang="en-US" dirty="0" smtClean="0"/>
              <a:t> </a:t>
            </a:r>
            <a:r>
              <a:rPr lang="en-US" dirty="0" err="1" smtClean="0"/>
              <a:t>neuronales</a:t>
            </a:r>
            <a:r>
              <a:rPr lang="en-US" dirty="0" smtClean="0"/>
              <a:t> de </a:t>
            </a:r>
            <a:r>
              <a:rPr lang="en-US" dirty="0" err="1" smtClean="0"/>
              <a:t>récompense</a:t>
            </a:r>
            <a:endParaRPr lang="en-US" dirty="0" smtClean="0"/>
          </a:p>
          <a:p>
            <a:r>
              <a:rPr lang="en-US" dirty="0" smtClean="0"/>
              <a:t>Il </a:t>
            </a:r>
            <a:r>
              <a:rPr lang="en-US" dirty="0" err="1" smtClean="0"/>
              <a:t>est</a:t>
            </a:r>
            <a:r>
              <a:rPr lang="en-US" dirty="0" smtClean="0"/>
              <a:t> important </a:t>
            </a:r>
            <a:r>
              <a:rPr lang="en-US" dirty="0" err="1" smtClean="0"/>
              <a:t>d’intégrer</a:t>
            </a:r>
            <a:r>
              <a:rPr lang="en-US" dirty="0" smtClean="0"/>
              <a:t> la santé </a:t>
            </a:r>
            <a:r>
              <a:rPr lang="en-US" dirty="0" err="1" smtClean="0"/>
              <a:t>mentale</a:t>
            </a:r>
            <a:r>
              <a:rPr lang="en-US" dirty="0" smtClean="0"/>
              <a:t> des </a:t>
            </a:r>
            <a:r>
              <a:rPr lang="en-US" dirty="0" err="1" smtClean="0"/>
              <a:t>fumeurs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la </a:t>
            </a:r>
            <a:r>
              <a:rPr lang="en-US" dirty="0" err="1" smtClean="0"/>
              <a:t>prise</a:t>
            </a:r>
            <a:r>
              <a:rPr lang="en-US" dirty="0" smtClean="0"/>
              <a:t> en charge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64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Expérience</a:t>
            </a:r>
            <a:r>
              <a:rPr lang="en-US" dirty="0" smtClean="0"/>
              <a:t> </a:t>
            </a:r>
            <a:r>
              <a:rPr lang="en-US" dirty="0" err="1" smtClean="0"/>
              <a:t>Australienne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80000"/>
              </a:lnSpc>
            </a:pPr>
            <a:r>
              <a:rPr lang="en-US" dirty="0" smtClean="0">
                <a:ea typeface="ＭＳ Ｐゴシック"/>
                <a:cs typeface="ＭＳ Ｐゴシック"/>
              </a:rPr>
              <a:t>Associate Professor 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ea typeface="ＭＳ Ｐゴシック"/>
                <a:cs typeface="ＭＳ Ｐゴシック"/>
              </a:rPr>
              <a:t>University of Sydney and Notre Dame University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ea typeface="ＭＳ Ｐゴシック"/>
                <a:cs typeface="ＭＳ Ｐゴシック"/>
              </a:rPr>
              <a:t>Director: Smokers’ Clinics, SLAHD.</a:t>
            </a:r>
          </a:p>
          <a:p>
            <a:pPr>
              <a:lnSpc>
                <a:spcPct val="80000"/>
              </a:lnSpc>
            </a:pPr>
            <a:endParaRPr lang="en-US" dirty="0" smtClean="0">
              <a:ea typeface="ＭＳ Ｐゴシック"/>
              <a:cs typeface="ＭＳ Ｐゴシック"/>
            </a:endParaRPr>
          </a:p>
          <a:p>
            <a:pPr algn="just">
              <a:lnSpc>
                <a:spcPct val="80000"/>
              </a:lnSpc>
            </a:pPr>
            <a:r>
              <a:rPr lang="en-US" sz="2800" dirty="0" smtClean="0">
                <a:ea typeface="ＭＳ Ｐゴシック"/>
                <a:cs typeface="ＭＳ Ｐゴシック"/>
              </a:rPr>
              <a:t>Founding Editor in Chief: The Journal of Smoking Cessation</a:t>
            </a:r>
            <a:r>
              <a:rPr lang="en-US" dirty="0" smtClean="0">
                <a:ea typeface="ＭＳ Ｐゴシック"/>
                <a:cs typeface="ＭＳ Ｐゴシック"/>
              </a:rPr>
              <a:t> </a:t>
            </a:r>
            <a:r>
              <a:rPr lang="en-US" sz="1200" dirty="0" smtClean="0">
                <a:ea typeface="ＭＳ Ｐゴシック"/>
                <a:cs typeface="ＭＳ Ｐゴシック"/>
              </a:rPr>
              <a:t>(Cambridge University Press)</a:t>
            </a:r>
            <a:endParaRPr lang="en-US" dirty="0" smtClean="0">
              <a:ea typeface="ＭＳ Ｐゴシック"/>
              <a:cs typeface="ＭＳ Ｐゴシック"/>
            </a:endParaRPr>
          </a:p>
          <a:p>
            <a:pPr>
              <a:lnSpc>
                <a:spcPct val="80000"/>
              </a:lnSpc>
            </a:pPr>
            <a:endParaRPr lang="en-US" dirty="0" smtClean="0">
              <a:ea typeface="ＭＳ Ｐゴシック"/>
              <a:cs typeface="ＭＳ Ｐゴシック"/>
            </a:endParaRPr>
          </a:p>
          <a:p>
            <a:pPr>
              <a:lnSpc>
                <a:spcPct val="80000"/>
              </a:lnSpc>
            </a:pPr>
            <a:r>
              <a:rPr lang="en-US" dirty="0" smtClean="0">
                <a:ea typeface="ＭＳ Ｐゴシック"/>
                <a:cs typeface="ＭＳ Ｐゴシック"/>
              </a:rPr>
              <a:t>President: AASCP</a:t>
            </a:r>
          </a:p>
          <a:p>
            <a:pPr>
              <a:lnSpc>
                <a:spcPct val="80000"/>
              </a:lnSpc>
            </a:pPr>
            <a:endParaRPr lang="en-US" dirty="0" smtClean="0">
              <a:ea typeface="ＭＳ Ｐゴシック"/>
              <a:cs typeface="ＭＳ Ｐゴシック"/>
            </a:endParaRPr>
          </a:p>
          <a:p>
            <a:pPr>
              <a:lnSpc>
                <a:spcPct val="80000"/>
              </a:lnSpc>
            </a:pPr>
            <a:r>
              <a:rPr lang="en-US" b="1" dirty="0" smtClean="0">
                <a:ea typeface="ＭＳ Ｐゴシック"/>
                <a:cs typeface="ＭＳ Ｐゴシック"/>
              </a:rPr>
              <a:t>Declaration: No Conflicts of Interest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2630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9063</TotalTime>
  <Words>944</Words>
  <Application>Microsoft Office PowerPoint</Application>
  <PresentationFormat>Affichage à l'écran (4:3)</PresentationFormat>
  <Paragraphs>104</Paragraphs>
  <Slides>15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Office Theme</vt:lpstr>
      <vt:lpstr>Expérience Australienne </vt:lpstr>
      <vt:lpstr>Réduire la prévalence de tabagisme devient de plus en plus difficile. Avons-nous cueilli les fruits des branches basses ? Hard core smokers </vt:lpstr>
      <vt:lpstr>Comment avons-nous réduit la prévalence en Australie?</vt:lpstr>
      <vt:lpstr>Puisque surtout des fumeurs  « hard core » (« récalcitrants »)</vt:lpstr>
      <vt:lpstr>Michael 55 ans</vt:lpstr>
      <vt:lpstr> Stratégie de réduction du tabagisme ouvre la porte à l’arrêt: un pas dans la bonne direction</vt:lpstr>
      <vt:lpstr>Notre experience avec les TSN comme transition vers le sevrage tabagique</vt:lpstr>
      <vt:lpstr>Conclusion</vt:lpstr>
      <vt:lpstr>Expérience Australienne </vt:lpstr>
      <vt:lpstr>Présentation PowerPoint</vt:lpstr>
      <vt:lpstr>Présentation PowerPoint</vt:lpstr>
      <vt:lpstr>Prévalence chez les aborigènes </vt:lpstr>
      <vt:lpstr>“Closing the Gap” : programme de l’Etat fédéral (Réduire les disparités sociales liés au tabagisme) </vt:lpstr>
      <vt:lpstr>Présentation PowerPoint</vt:lpstr>
      <vt:lpstr>CURRENT DAILY SMOKERS BY REMOTENESS AND AGE, Aboriginal and Torres Strait Islander people 2012–13</vt:lpstr>
    </vt:vector>
  </TitlesOfParts>
  <Company>University of Sydney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France November 2017</dc:title>
  <dc:creator>Renee Bittoun</dc:creator>
  <cp:lastModifiedBy>CSAPA</cp:lastModifiedBy>
  <cp:revision>88</cp:revision>
  <cp:lastPrinted>2017-11-01T03:37:35Z</cp:lastPrinted>
  <dcterms:created xsi:type="dcterms:W3CDTF">2017-10-17T22:20:45Z</dcterms:created>
  <dcterms:modified xsi:type="dcterms:W3CDTF">2019-05-28T11:49:14Z</dcterms:modified>
</cp:coreProperties>
</file>